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9" r:id="rId5"/>
    <p:sldId id="271" r:id="rId6"/>
    <p:sldId id="270" r:id="rId7"/>
    <p:sldId id="272" r:id="rId8"/>
    <p:sldId id="273" r:id="rId9"/>
    <p:sldId id="274" r:id="rId10"/>
    <p:sldId id="261" r:id="rId11"/>
    <p:sldId id="262" r:id="rId12"/>
    <p:sldId id="275" r:id="rId13"/>
    <p:sldId id="276" r:id="rId14"/>
    <p:sldId id="277" r:id="rId15"/>
    <p:sldId id="278" r:id="rId16"/>
    <p:sldId id="279" r:id="rId17"/>
    <p:sldId id="263" r:id="rId18"/>
    <p:sldId id="264" r:id="rId19"/>
    <p:sldId id="280" r:id="rId20"/>
    <p:sldId id="281" r:id="rId21"/>
    <p:sldId id="282" r:id="rId22"/>
    <p:sldId id="283" r:id="rId23"/>
    <p:sldId id="265" r:id="rId24"/>
    <p:sldId id="267" r:id="rId25"/>
    <p:sldId id="266" r:id="rId26"/>
    <p:sldId id="268" r:id="rId27"/>
    <p:sldId id="284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94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xel%20ankie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 sz="1400"/>
            </a:pPr>
            <a:r>
              <a:rPr lang="pl-PL" sz="1400"/>
              <a:t>1.Czy według twojej opinii prowadzisz zdrowu styl życia?</a:t>
            </a:r>
          </a:p>
        </c:rich>
      </c:tx>
      <c:layout>
        <c:manualLayout>
          <c:xMode val="edge"/>
          <c:yMode val="edge"/>
          <c:x val="0.16232384036107644"/>
          <c:y val="2.4390243902439032E-2"/>
        </c:manualLayout>
      </c:layout>
    </c:title>
    <c:plotArea>
      <c:layout>
        <c:manualLayout>
          <c:layoutTarget val="inner"/>
          <c:xMode val="edge"/>
          <c:yMode val="edge"/>
          <c:x val="0.18690548728138134"/>
          <c:y val="0.23192081172780241"/>
          <c:w val="0.5747032648956264"/>
          <c:h val="0.69449170987772868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dLbls>
            <c:dLblPos val="inEnd"/>
            <c:showVal val="1"/>
          </c:dLbls>
          <c:val>
            <c:numRef>
              <c:f>Arkusz1!$B$2</c:f>
              <c:numCache>
                <c:formatCode>0%</c:formatCode>
                <c:ptCount val="1"/>
                <c:pt idx="0">
                  <c:v>74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dLbls>
            <c:dLblPos val="inEnd"/>
            <c:showVal val="1"/>
          </c:dLbls>
          <c:val>
            <c:numRef>
              <c:f>Arkusz1!$C$2</c:f>
              <c:numCache>
                <c:formatCode>0%</c:formatCode>
                <c:ptCount val="1"/>
                <c:pt idx="0">
                  <c:v>12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Trudno określić</c:v>
                </c:pt>
              </c:strCache>
            </c:strRef>
          </c:tx>
          <c:dLbls>
            <c:dLblPos val="inEnd"/>
            <c:showVal val="1"/>
          </c:dLbls>
          <c:val>
            <c:numRef>
              <c:f>Arkusz1!$D$2</c:f>
              <c:numCache>
                <c:formatCode>0%</c:formatCode>
                <c:ptCount val="1"/>
                <c:pt idx="0">
                  <c:v>14</c:v>
                </c:pt>
              </c:numCache>
            </c:numRef>
          </c:val>
        </c:ser>
        <c:axId val="96422912"/>
        <c:axId val="72168192"/>
      </c:barChart>
      <c:catAx>
        <c:axId val="96422912"/>
        <c:scaling>
          <c:orientation val="minMax"/>
        </c:scaling>
        <c:delete val="1"/>
        <c:axPos val="b"/>
        <c:majorTickMark val="none"/>
        <c:tickLblPos val="none"/>
        <c:crossAx val="72168192"/>
        <c:crosses val="autoZero"/>
        <c:auto val="1"/>
        <c:lblAlgn val="ctr"/>
        <c:lblOffset val="100"/>
      </c:catAx>
      <c:valAx>
        <c:axId val="72168192"/>
        <c:scaling>
          <c:orientation val="minMax"/>
          <c:max val="100"/>
        </c:scaling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pl-PL" sz="1100"/>
                  <a:t>Ankietowani</a:t>
                </a:r>
              </a:p>
              <a:p>
                <a:pPr>
                  <a:defRPr sz="1100"/>
                </a:pPr>
                <a:r>
                  <a:rPr lang="pl-PL" sz="1100"/>
                  <a:t>uczniowie</a:t>
                </a:r>
                <a:endParaRPr lang="en-US" sz="1100"/>
              </a:p>
            </c:rich>
          </c:tx>
          <c:layout/>
        </c:title>
        <c:numFmt formatCode="0%" sourceLinked="1"/>
        <c:tickLblPos val="nextTo"/>
        <c:crossAx val="96422912"/>
        <c:crosses val="autoZero"/>
        <c:crossBetween val="between"/>
        <c:dispUnits>
          <c:builtInUnit val="hundreds"/>
        </c:dispUnits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spPr>
    <a:ln>
      <a:solidFill>
        <a:schemeClr val="bg1"/>
      </a:solidFill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/>
            </a:pPr>
            <a:r>
              <a:rPr lang="pl-PL" sz="1400"/>
              <a:t>1.</a:t>
            </a:r>
            <a:r>
              <a:rPr lang="pl-PL" sz="1400" baseline="0"/>
              <a:t> Jaki sport uprawiasz najczęściej?</a:t>
            </a:r>
            <a:endParaRPr lang="pl-PL" sz="1400"/>
          </a:p>
        </c:rich>
      </c:tx>
      <c:layout/>
    </c:title>
    <c:plotArea>
      <c:layout>
        <c:manualLayout>
          <c:layoutTarget val="inner"/>
          <c:xMode val="edge"/>
          <c:yMode val="edge"/>
          <c:x val="0.21762439851268611"/>
          <c:y val="0.14222222222222242"/>
          <c:w val="0.43364610673665832"/>
          <c:h val="0.81611111111111112"/>
        </c:manualLayout>
      </c:layout>
      <c:barChart>
        <c:barDir val="col"/>
        <c:grouping val="clustered"/>
        <c:ser>
          <c:idx val="0"/>
          <c:order val="0"/>
          <c:tx>
            <c:strRef>
              <c:f>Ankieta2!$B$1</c:f>
              <c:strCache>
                <c:ptCount val="1"/>
                <c:pt idx="0">
                  <c:v>Piłka nożna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Ankieta2!$B$2</c:f>
              <c:numCache>
                <c:formatCode>0%</c:formatCode>
                <c:ptCount val="1"/>
                <c:pt idx="0">
                  <c:v>0.83000000000000063</c:v>
                </c:pt>
              </c:numCache>
            </c:numRef>
          </c:val>
        </c:ser>
        <c:ser>
          <c:idx val="1"/>
          <c:order val="1"/>
          <c:tx>
            <c:strRef>
              <c:f>Ankieta2!$C$1</c:f>
              <c:strCache>
                <c:ptCount val="1"/>
                <c:pt idx="0">
                  <c:v>Koszykówka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Ankieta2!$C$2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Ankieta2!$D$1</c:f>
              <c:strCache>
                <c:ptCount val="1"/>
                <c:pt idx="0">
                  <c:v>Siatkówka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Ankieta2!$D$2</c:f>
              <c:numCache>
                <c:formatCode>0%</c:formatCode>
                <c:ptCount val="1"/>
                <c:pt idx="0">
                  <c:v>0.37000000000000038</c:v>
                </c:pt>
              </c:numCache>
            </c:numRef>
          </c:val>
        </c:ser>
        <c:ser>
          <c:idx val="3"/>
          <c:order val="3"/>
          <c:tx>
            <c:strRef>
              <c:f>Ankieta2!$E$1</c:f>
              <c:strCache>
                <c:ptCount val="1"/>
                <c:pt idx="0">
                  <c:v>Piłka ręczna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Ankieta2!$E$2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</c:ser>
        <c:ser>
          <c:idx val="4"/>
          <c:order val="4"/>
          <c:tx>
            <c:strRef>
              <c:f>Ankieta2!$F$1</c:f>
              <c:strCache>
                <c:ptCount val="1"/>
                <c:pt idx="0">
                  <c:v>Hokej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Ankieta2!$F$2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Ankieta2!$G$1</c:f>
              <c:strCache>
                <c:ptCount val="1"/>
                <c:pt idx="0">
                  <c:v>Tenis stołowy lub ziemny)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Ankieta2!$G$2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</c:ser>
        <c:ser>
          <c:idx val="6"/>
          <c:order val="6"/>
          <c:tx>
            <c:strRef>
              <c:f>Ankieta2!$H$1</c:f>
              <c:strCache>
                <c:ptCount val="1"/>
                <c:pt idx="0">
                  <c:v>Narciarstwo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Ankieta2!$H$2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</c:ser>
        <c:ser>
          <c:idx val="7"/>
          <c:order val="7"/>
          <c:tx>
            <c:strRef>
              <c:f>Ankieta2!$I$1</c:f>
              <c:strCache>
                <c:ptCount val="1"/>
                <c:pt idx="0">
                  <c:v>Inne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Ankieta2!$I$2</c:f>
              <c:numCache>
                <c:formatCode>0%</c:formatCode>
                <c:ptCount val="1"/>
                <c:pt idx="0">
                  <c:v>0.31000000000000122</c:v>
                </c:pt>
              </c:numCache>
            </c:numRef>
          </c:val>
        </c:ser>
        <c:dLbls>
          <c:showVal val="1"/>
        </c:dLbls>
        <c:axId val="73232384"/>
        <c:axId val="73233920"/>
      </c:barChart>
      <c:catAx>
        <c:axId val="73232384"/>
        <c:scaling>
          <c:orientation val="minMax"/>
        </c:scaling>
        <c:delete val="1"/>
        <c:axPos val="b"/>
        <c:tickLblPos val="none"/>
        <c:crossAx val="73233920"/>
        <c:crosses val="autoZero"/>
        <c:auto val="1"/>
        <c:lblAlgn val="ctr"/>
        <c:lblOffset val="100"/>
      </c:catAx>
      <c:valAx>
        <c:axId val="73233920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Ankietowani </a:t>
                </a:r>
              </a:p>
              <a:p>
                <a:pPr>
                  <a:defRPr/>
                </a:pPr>
                <a:r>
                  <a:rPr lang="pl-PL"/>
                  <a:t>uczniowie</a:t>
                </a:r>
              </a:p>
            </c:rich>
          </c:tx>
          <c:layout/>
        </c:title>
        <c:numFmt formatCode="0%" sourceLinked="1"/>
        <c:tickLblPos val="nextTo"/>
        <c:crossAx val="73232384"/>
        <c:crosses val="autoZero"/>
        <c:crossBetween val="between"/>
        <c:majorUnit val="0.1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/>
            </a:pPr>
            <a:r>
              <a:rPr lang="pl-PL" sz="1400"/>
              <a:t>2. Jak często uprawiasz sport?</a:t>
            </a:r>
            <a:r>
              <a:rPr lang="pl-PL" sz="1400" baseline="0"/>
              <a:t> (nie na W-F w szkole!)</a:t>
            </a:r>
            <a:endParaRPr lang="pl-PL" sz="1400"/>
          </a:p>
        </c:rich>
      </c:tx>
      <c:layout/>
    </c:title>
    <c:plotArea>
      <c:layout>
        <c:manualLayout>
          <c:layoutTarget val="inner"/>
          <c:xMode val="edge"/>
          <c:yMode val="edge"/>
          <c:x val="0.23304106517935277"/>
          <c:y val="0.14500000000000018"/>
          <c:w val="0.41626449037620339"/>
          <c:h val="0.83277777777777773"/>
        </c:manualLayout>
      </c:layout>
      <c:barChart>
        <c:barDir val="col"/>
        <c:grouping val="clustered"/>
        <c:ser>
          <c:idx val="0"/>
          <c:order val="0"/>
          <c:tx>
            <c:strRef>
              <c:f>Ankieta2!$K$1</c:f>
              <c:strCache>
                <c:ptCount val="1"/>
                <c:pt idx="0">
                  <c:v>Codziennie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Ankieta2!$K$2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</c:ser>
        <c:ser>
          <c:idx val="1"/>
          <c:order val="1"/>
          <c:tx>
            <c:strRef>
              <c:f>Ankieta2!$L$1</c:f>
              <c:strCache>
                <c:ptCount val="1"/>
                <c:pt idx="0">
                  <c:v>Co dwa dni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Ankieta2!$L$2</c:f>
              <c:numCache>
                <c:formatCode>0%</c:formatCode>
                <c:ptCount val="1"/>
                <c:pt idx="0">
                  <c:v>0.31000000000000122</c:v>
                </c:pt>
              </c:numCache>
            </c:numRef>
          </c:val>
        </c:ser>
        <c:ser>
          <c:idx val="2"/>
          <c:order val="2"/>
          <c:tx>
            <c:strRef>
              <c:f>Ankieta2!$M$1</c:f>
              <c:strCache>
                <c:ptCount val="1"/>
                <c:pt idx="0">
                  <c:v>Dwa razy w tygodniu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Ankieta2!$M$2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</c:ser>
        <c:ser>
          <c:idx val="3"/>
          <c:order val="3"/>
          <c:tx>
            <c:strRef>
              <c:f>Ankieta2!$N$1</c:f>
              <c:strCache>
                <c:ptCount val="1"/>
                <c:pt idx="0">
                  <c:v>Raz w tygodniu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Ankieta2!$N$2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ser>
          <c:idx val="4"/>
          <c:order val="4"/>
          <c:tx>
            <c:strRef>
              <c:f>Ankieta2!$O$1</c:f>
              <c:strCache>
                <c:ptCount val="1"/>
                <c:pt idx="0">
                  <c:v>Rzadziej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Ankieta2!$O$2</c:f>
              <c:numCache>
                <c:formatCode>0%</c:formatCode>
                <c:ptCount val="1"/>
                <c:pt idx="0">
                  <c:v>6.0000000000000032E-2</c:v>
                </c:pt>
              </c:numCache>
            </c:numRef>
          </c:val>
        </c:ser>
        <c:dLbls>
          <c:showVal val="1"/>
        </c:dLbls>
        <c:axId val="73259648"/>
        <c:axId val="73163136"/>
      </c:barChart>
      <c:catAx>
        <c:axId val="73259648"/>
        <c:scaling>
          <c:orientation val="minMax"/>
        </c:scaling>
        <c:delete val="1"/>
        <c:axPos val="b"/>
        <c:tickLblPos val="none"/>
        <c:crossAx val="73163136"/>
        <c:crosses val="autoZero"/>
        <c:auto val="1"/>
        <c:lblAlgn val="ctr"/>
        <c:lblOffset val="100"/>
      </c:catAx>
      <c:valAx>
        <c:axId val="731631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Anietowani </a:t>
                </a:r>
              </a:p>
              <a:p>
                <a:pPr>
                  <a:defRPr/>
                </a:pPr>
                <a:r>
                  <a:rPr lang="pl-PL"/>
                  <a:t>uczniowie</a:t>
                </a:r>
              </a:p>
            </c:rich>
          </c:tx>
          <c:layout/>
        </c:title>
        <c:numFmt formatCode="0%" sourceLinked="1"/>
        <c:tickLblPos val="nextTo"/>
        <c:crossAx val="73259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930555555555658"/>
          <c:y val="0.33116797900262557"/>
          <c:w val="0.34375"/>
          <c:h val="0.4521084864391951"/>
        </c:manualLayout>
      </c:layout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/>
            </a:pPr>
            <a:r>
              <a:rPr lang="pl-PL" sz="1400"/>
              <a:t>3. Na jaki sport kładzie nacisk Twoja szkoła?</a:t>
            </a:r>
            <a:endParaRPr lang="pl-PL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Ankieta2!$R$1</c:f>
              <c:strCache>
                <c:ptCount val="1"/>
                <c:pt idx="0">
                  <c:v>Piłka nożna 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Ankieta2!$R$2</c:f>
              <c:numCache>
                <c:formatCode>0%</c:formatCode>
                <c:ptCount val="1"/>
                <c:pt idx="0">
                  <c:v>0.71000000000000063</c:v>
                </c:pt>
              </c:numCache>
            </c:numRef>
          </c:val>
        </c:ser>
        <c:ser>
          <c:idx val="1"/>
          <c:order val="1"/>
          <c:tx>
            <c:strRef>
              <c:f>Ankieta2!$S$1</c:f>
              <c:strCache>
                <c:ptCount val="1"/>
                <c:pt idx="0">
                  <c:v>Koszykówka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Ankieta2!$S$2</c:f>
              <c:numCache>
                <c:formatCode>0%</c:formatCode>
                <c:ptCount val="1"/>
                <c:pt idx="0">
                  <c:v>6.0000000000000032E-2</c:v>
                </c:pt>
              </c:numCache>
            </c:numRef>
          </c:val>
        </c:ser>
        <c:ser>
          <c:idx val="2"/>
          <c:order val="2"/>
          <c:tx>
            <c:strRef>
              <c:f>Ankieta2!$T$1</c:f>
              <c:strCache>
                <c:ptCount val="1"/>
                <c:pt idx="0">
                  <c:v>Siatkówka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Ankieta2!$T$2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</c:ser>
        <c:ser>
          <c:idx val="3"/>
          <c:order val="3"/>
          <c:tx>
            <c:strRef>
              <c:f>Ankieta2!$U$1</c:f>
              <c:strCache>
                <c:ptCount val="1"/>
                <c:pt idx="0">
                  <c:v>Lekkoatletyka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Ankieta2!$U$2</c:f>
              <c:numCache>
                <c:formatCode>0%</c:formatCode>
                <c:ptCount val="1"/>
                <c:pt idx="0">
                  <c:v>6.0000000000000032E-2</c:v>
                </c:pt>
              </c:numCache>
            </c:numRef>
          </c:val>
        </c:ser>
        <c:dLbls>
          <c:showVal val="1"/>
        </c:dLbls>
        <c:axId val="73182208"/>
        <c:axId val="73192192"/>
      </c:barChart>
      <c:catAx>
        <c:axId val="73182208"/>
        <c:scaling>
          <c:orientation val="minMax"/>
        </c:scaling>
        <c:delete val="1"/>
        <c:axPos val="b"/>
        <c:tickLblPos val="none"/>
        <c:crossAx val="73192192"/>
        <c:crosses val="autoZero"/>
        <c:auto val="1"/>
        <c:lblAlgn val="ctr"/>
        <c:lblOffset val="100"/>
      </c:catAx>
      <c:valAx>
        <c:axId val="73192192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Ankietowani</a:t>
                </a:r>
              </a:p>
              <a:p>
                <a:pPr>
                  <a:defRPr/>
                </a:pPr>
                <a:r>
                  <a:rPr lang="pl-PL"/>
                  <a:t>uczniowie</a:t>
                </a:r>
              </a:p>
            </c:rich>
          </c:tx>
          <c:layout/>
        </c:title>
        <c:numFmt formatCode="0%" sourceLinked="1"/>
        <c:tickLblPos val="nextTo"/>
        <c:crossAx val="731822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/>
            </a:pPr>
            <a:r>
              <a:rPr lang="pl-PL" sz="1400"/>
              <a:t>4. Po co ćwiczysz?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Ankieta2!$X$1</c:f>
              <c:strCache>
                <c:ptCount val="1"/>
                <c:pt idx="0">
                  <c:v>Żeby mieć lepsza sylwetkę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Ankieta2!$X$2</c:f>
              <c:numCache>
                <c:formatCode>0%</c:formatCode>
                <c:ptCount val="1"/>
                <c:pt idx="0">
                  <c:v>0.66000000000000314</c:v>
                </c:pt>
              </c:numCache>
            </c:numRef>
          </c:val>
        </c:ser>
        <c:ser>
          <c:idx val="1"/>
          <c:order val="1"/>
          <c:tx>
            <c:strRef>
              <c:f>Ankieta2!$Y$1</c:f>
              <c:strCache>
                <c:ptCount val="1"/>
                <c:pt idx="0">
                  <c:v>Żeby zrzucić zbędne kilogramy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Ankieta2!$Y$2</c:f>
              <c:numCache>
                <c:formatCode>0%</c:formatCode>
                <c:ptCount val="1"/>
                <c:pt idx="0">
                  <c:v>0.31000000000000122</c:v>
                </c:pt>
              </c:numCache>
            </c:numRef>
          </c:val>
        </c:ser>
        <c:ser>
          <c:idx val="2"/>
          <c:order val="2"/>
          <c:tx>
            <c:strRef>
              <c:f>Ankieta2!$Z$1</c:f>
              <c:strCache>
                <c:ptCount val="1"/>
                <c:pt idx="0">
                  <c:v>Dla rozrywki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Ankieta2!$Z$2</c:f>
              <c:numCache>
                <c:formatCode>0%</c:formatCode>
                <c:ptCount val="1"/>
                <c:pt idx="0">
                  <c:v>0.49000000000000032</c:v>
                </c:pt>
              </c:numCache>
            </c:numRef>
          </c:val>
        </c:ser>
        <c:ser>
          <c:idx val="3"/>
          <c:order val="3"/>
          <c:tx>
            <c:strRef>
              <c:f>Ankieta2!$AA$1</c:f>
              <c:strCache>
                <c:ptCount val="1"/>
                <c:pt idx="0">
                  <c:v>To lepsze niż nauka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Ankieta2!$AA$2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</c:ser>
        <c:dLbls>
          <c:showVal val="1"/>
        </c:dLbls>
        <c:axId val="73319168"/>
        <c:axId val="73320704"/>
      </c:barChart>
      <c:catAx>
        <c:axId val="73319168"/>
        <c:scaling>
          <c:orientation val="minMax"/>
        </c:scaling>
        <c:delete val="1"/>
        <c:axPos val="b"/>
        <c:tickLblPos val="none"/>
        <c:crossAx val="73320704"/>
        <c:crosses val="autoZero"/>
        <c:auto val="1"/>
        <c:lblAlgn val="ctr"/>
        <c:lblOffset val="100"/>
      </c:catAx>
      <c:valAx>
        <c:axId val="73320704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Ankietowani </a:t>
                </a:r>
              </a:p>
              <a:p>
                <a:pPr>
                  <a:defRPr/>
                </a:pPr>
                <a:r>
                  <a:rPr lang="pl-PL"/>
                  <a:t>uczniowie</a:t>
                </a:r>
              </a:p>
            </c:rich>
          </c:tx>
          <c:layout/>
        </c:title>
        <c:numFmt formatCode="0%" sourceLinked="1"/>
        <c:tickLblPos val="nextTo"/>
        <c:crossAx val="733191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/>
            </a:pPr>
            <a:r>
              <a:rPr lang="pl-PL" sz="1400"/>
              <a:t>5. Czy przygotowujesz sie do wysiłku fizycznego?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Ankieta2!$AF$1</c:f>
              <c:strCache>
                <c:ptCount val="1"/>
                <c:pt idx="0">
                  <c:v>Tak, robię rozgrzewkę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Ankieta2!$AF$2</c:f>
              <c:numCache>
                <c:formatCode>0%</c:formatCode>
                <c:ptCount val="1"/>
                <c:pt idx="0">
                  <c:v>0.74000000000000221</c:v>
                </c:pt>
              </c:numCache>
            </c:numRef>
          </c:val>
        </c:ser>
        <c:ser>
          <c:idx val="1"/>
          <c:order val="1"/>
          <c:tx>
            <c:strRef>
              <c:f>Ankieta2!$AG$1</c:f>
              <c:strCache>
                <c:ptCount val="1"/>
                <c:pt idx="0">
                  <c:v>Czasami coś tam robię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Ankieta2!$AG$2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Ankieta2!$AH$1</c:f>
              <c:strCache>
                <c:ptCount val="1"/>
                <c:pt idx="0">
                  <c:v>Nie, a po co mi to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Ankieta2!$AH$2</c:f>
              <c:numCache>
                <c:formatCode>0%</c:formatCode>
                <c:ptCount val="1"/>
                <c:pt idx="0">
                  <c:v>6.0000000000000032E-2</c:v>
                </c:pt>
              </c:numCache>
            </c:numRef>
          </c:val>
        </c:ser>
        <c:dLbls>
          <c:showVal val="1"/>
        </c:dLbls>
        <c:axId val="73360896"/>
        <c:axId val="73362432"/>
      </c:barChart>
      <c:catAx>
        <c:axId val="73360896"/>
        <c:scaling>
          <c:orientation val="minMax"/>
        </c:scaling>
        <c:delete val="1"/>
        <c:axPos val="b"/>
        <c:tickLblPos val="none"/>
        <c:crossAx val="73362432"/>
        <c:crosses val="autoZero"/>
        <c:auto val="1"/>
        <c:lblAlgn val="ctr"/>
        <c:lblOffset val="100"/>
      </c:catAx>
      <c:valAx>
        <c:axId val="73362432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Ankietowani </a:t>
                </a:r>
              </a:p>
              <a:p>
                <a:pPr>
                  <a:defRPr/>
                </a:pPr>
                <a:r>
                  <a:rPr lang="pl-PL"/>
                  <a:t>uczniowie</a:t>
                </a:r>
              </a:p>
            </c:rich>
          </c:tx>
          <c:layout/>
        </c:title>
        <c:numFmt formatCode="0%" sourceLinked="1"/>
        <c:tickLblPos val="nextTo"/>
        <c:crossAx val="733608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/>
            </a:pPr>
            <a:r>
              <a:rPr lang="pl-PL"/>
              <a:t>6. Gdzie najchętniej (lub najczęściej) ćwiczysz?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Ankieta2!$AM$1</c:f>
              <c:strCache>
                <c:ptCount val="1"/>
                <c:pt idx="0">
                  <c:v>Sala gimnastyczna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Ankieta2!$AM$2</c:f>
              <c:numCache>
                <c:formatCode>0%</c:formatCode>
                <c:ptCount val="1"/>
                <c:pt idx="0">
                  <c:v>0.43000000000000038</c:v>
                </c:pt>
              </c:numCache>
            </c:numRef>
          </c:val>
        </c:ser>
        <c:ser>
          <c:idx val="1"/>
          <c:order val="1"/>
          <c:tx>
            <c:strRef>
              <c:f>Ankieta2!$AN$1</c:f>
              <c:strCache>
                <c:ptCount val="1"/>
                <c:pt idx="0">
                  <c:v>Podwórko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Ankieta2!$AN$2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Ankieta2!$AO$1</c:f>
              <c:strCache>
                <c:ptCount val="1"/>
                <c:pt idx="0">
                  <c:v>Gdziekolwiek(to nie ma znaczenia)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Ankieta2!$AO$2</c:f>
              <c:numCache>
                <c:formatCode>0%</c:formatCode>
                <c:ptCount val="1"/>
                <c:pt idx="0">
                  <c:v>0.63000000000000278</c:v>
                </c:pt>
              </c:numCache>
            </c:numRef>
          </c:val>
        </c:ser>
        <c:dLbls>
          <c:showVal val="1"/>
        </c:dLbls>
        <c:axId val="73410432"/>
        <c:axId val="73411968"/>
      </c:barChart>
      <c:catAx>
        <c:axId val="73410432"/>
        <c:scaling>
          <c:orientation val="minMax"/>
        </c:scaling>
        <c:delete val="1"/>
        <c:axPos val="b"/>
        <c:tickLblPos val="none"/>
        <c:crossAx val="73411968"/>
        <c:crosses val="autoZero"/>
        <c:auto val="1"/>
        <c:lblAlgn val="ctr"/>
        <c:lblOffset val="100"/>
      </c:catAx>
      <c:valAx>
        <c:axId val="73411968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Ankietowani</a:t>
                </a:r>
              </a:p>
              <a:p>
                <a:pPr>
                  <a:defRPr/>
                </a:pPr>
                <a:r>
                  <a:rPr lang="pl-PL"/>
                  <a:t>uczniowie</a:t>
                </a:r>
              </a:p>
            </c:rich>
          </c:tx>
          <c:layout/>
        </c:title>
        <c:numFmt formatCode="0%" sourceLinked="1"/>
        <c:tickLblPos val="nextTo"/>
        <c:crossAx val="734104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/>
            </a:pPr>
            <a:r>
              <a:rPr lang="pl-PL"/>
              <a:t>Czy sport w postaci "kontuzji" jest niekorzystny dla zdrowia?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Ankieta2!$AS$1</c:f>
              <c:strCache>
                <c:ptCount val="1"/>
                <c:pt idx="0">
                  <c:v>Na pewno tak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Ankieta2!$AS$2</c:f>
              <c:numCache>
                <c:formatCode>0%</c:formatCode>
                <c:ptCount val="1"/>
                <c:pt idx="0">
                  <c:v>0.49000000000000032</c:v>
                </c:pt>
              </c:numCache>
            </c:numRef>
          </c:val>
        </c:ser>
        <c:ser>
          <c:idx val="1"/>
          <c:order val="1"/>
          <c:tx>
            <c:strRef>
              <c:f>Ankieta2!$AT$1</c:f>
              <c:strCache>
                <c:ptCount val="1"/>
                <c:pt idx="0">
                  <c:v>Tak, ale tylko trochę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Ankieta2!$AT$2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Ankieta2!$AU$1</c:f>
              <c:strCache>
                <c:ptCount val="1"/>
                <c:pt idx="0">
                  <c:v>Tak, ale kto by się tym przejmował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Ankieta2!$AU$2</c:f>
              <c:numCache>
                <c:formatCode>General</c:formatCode>
                <c:ptCount val="1"/>
              </c:numCache>
            </c:numRef>
          </c:val>
        </c:ser>
        <c:ser>
          <c:idx val="3"/>
          <c:order val="3"/>
          <c:tx>
            <c:strRef>
              <c:f>Ankieta2!$AV$1</c:f>
              <c:strCache>
                <c:ptCount val="1"/>
                <c:pt idx="0">
                  <c:v>Nie, a na pewno mi to nie grozi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Ankieta2!$AV$2</c:f>
              <c:numCache>
                <c:formatCode>0%</c:formatCode>
                <c:ptCount val="1"/>
                <c:pt idx="0">
                  <c:v>6.0000000000000032E-2</c:v>
                </c:pt>
              </c:numCache>
            </c:numRef>
          </c:val>
        </c:ser>
        <c:dLbls>
          <c:showVal val="1"/>
        </c:dLbls>
        <c:axId val="73461760"/>
        <c:axId val="73463296"/>
      </c:barChart>
      <c:catAx>
        <c:axId val="73461760"/>
        <c:scaling>
          <c:orientation val="minMax"/>
        </c:scaling>
        <c:delete val="1"/>
        <c:axPos val="b"/>
        <c:tickLblPos val="none"/>
        <c:crossAx val="73463296"/>
        <c:crosses val="autoZero"/>
        <c:auto val="1"/>
        <c:lblAlgn val="ctr"/>
        <c:lblOffset val="100"/>
      </c:catAx>
      <c:valAx>
        <c:axId val="73463296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Ankietowani </a:t>
                </a:r>
              </a:p>
              <a:p>
                <a:pPr>
                  <a:defRPr/>
                </a:pPr>
                <a:r>
                  <a:rPr lang="pl-PL"/>
                  <a:t>uczniowie</a:t>
                </a:r>
              </a:p>
            </c:rich>
          </c:tx>
          <c:layout/>
        </c:title>
        <c:numFmt formatCode="0%" sourceLinked="1"/>
        <c:tickLblPos val="nextTo"/>
        <c:crossAx val="734617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/>
            </a:pPr>
            <a:r>
              <a:rPr lang="pl-PL" sz="1400"/>
              <a:t>8. Kiedy ostatnio</a:t>
            </a:r>
            <a:r>
              <a:rPr lang="pl-PL" sz="1400" baseline="0"/>
              <a:t> odniosłeś kontuzję za sprawą sportu?</a:t>
            </a:r>
            <a:endParaRPr lang="pl-PL" sz="1400"/>
          </a:p>
        </c:rich>
      </c:tx>
      <c:layout>
        <c:manualLayout>
          <c:xMode val="edge"/>
          <c:yMode val="edge"/>
          <c:x val="0.11759711286089239"/>
          <c:y val="2.3148148148148147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Ankieta2!$AZ$1</c:f>
              <c:strCache>
                <c:ptCount val="1"/>
                <c:pt idx="0">
                  <c:v>Tydzień temu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Ankieta2!$AZ$2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Ankieta2!$BA$1</c:f>
              <c:strCache>
                <c:ptCount val="1"/>
                <c:pt idx="0">
                  <c:v>W tym miesiącu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Ankieta2!$BA$2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Ankieta2!$BB$1</c:f>
              <c:strCache>
                <c:ptCount val="1"/>
                <c:pt idx="0">
                  <c:v>Kilka miesięcy temu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Ankieta2!$BB$2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</c:ser>
        <c:ser>
          <c:idx val="3"/>
          <c:order val="3"/>
          <c:tx>
            <c:strRef>
              <c:f>Ankieta2!$BC$1</c:f>
              <c:strCache>
                <c:ptCount val="1"/>
                <c:pt idx="0">
                  <c:v>Rok temu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Ankieta2!$BC$2</c:f>
              <c:numCache>
                <c:formatCode>0%</c:formatCode>
                <c:ptCount val="1"/>
                <c:pt idx="0">
                  <c:v>9.0000000000000024E-2</c:v>
                </c:pt>
              </c:numCache>
            </c:numRef>
          </c:val>
        </c:ser>
        <c:ser>
          <c:idx val="4"/>
          <c:order val="4"/>
          <c:tx>
            <c:strRef>
              <c:f>Ankieta2!$BD$1</c:f>
              <c:strCache>
                <c:ptCount val="1"/>
                <c:pt idx="0">
                  <c:v>To była tak dawno, że nie pamiętam 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Ankieta2!$BD$2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</c:ser>
        <c:ser>
          <c:idx val="5"/>
          <c:order val="5"/>
          <c:tx>
            <c:strRef>
              <c:f>Ankieta2!$BE$1</c:f>
              <c:strCache>
                <c:ptCount val="1"/>
                <c:pt idx="0">
                  <c:v>Nigdy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Ankieta2!$BE$2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dLbls>
          <c:showVal val="1"/>
        </c:dLbls>
        <c:axId val="74260480"/>
        <c:axId val="74262016"/>
      </c:barChart>
      <c:catAx>
        <c:axId val="74260480"/>
        <c:scaling>
          <c:orientation val="minMax"/>
        </c:scaling>
        <c:delete val="1"/>
        <c:axPos val="b"/>
        <c:tickLblPos val="none"/>
        <c:crossAx val="74262016"/>
        <c:crosses val="autoZero"/>
        <c:auto val="1"/>
        <c:lblAlgn val="ctr"/>
        <c:lblOffset val="100"/>
      </c:catAx>
      <c:valAx>
        <c:axId val="74262016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Ankietowani </a:t>
                </a:r>
              </a:p>
              <a:p>
                <a:pPr>
                  <a:defRPr/>
                </a:pPr>
                <a:r>
                  <a:rPr lang="pl-PL"/>
                  <a:t>uczniowie</a:t>
                </a:r>
              </a:p>
            </c:rich>
          </c:tx>
          <c:layout/>
        </c:title>
        <c:numFmt formatCode="0%" sourceLinked="1"/>
        <c:tickLblPos val="nextTo"/>
        <c:crossAx val="74260480"/>
        <c:crosses val="autoZero"/>
        <c:crossBetween val="between"/>
        <c:majorUnit val="0.1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/>
            </a:pPr>
            <a:r>
              <a:rPr lang="pl-PL" sz="1400"/>
              <a:t>9. Sport to dla Ciebie?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Ankieta2!$BG$1</c:f>
              <c:strCache>
                <c:ptCount val="1"/>
                <c:pt idx="0">
                  <c:v>Zdrowie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Ankieta2!$BG$2</c:f>
              <c:numCache>
                <c:formatCode>0%</c:formatCode>
                <c:ptCount val="1"/>
                <c:pt idx="0">
                  <c:v>0.69000000000000061</c:v>
                </c:pt>
              </c:numCache>
            </c:numRef>
          </c:val>
        </c:ser>
        <c:ser>
          <c:idx val="1"/>
          <c:order val="1"/>
          <c:tx>
            <c:strRef>
              <c:f>Ankieta2!$BH$1</c:f>
              <c:strCache>
                <c:ptCount val="1"/>
                <c:pt idx="0">
                  <c:v>Przyjemność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Ankieta2!$BH$2</c:f>
              <c:numCache>
                <c:formatCode>0%</c:formatCode>
                <c:ptCount val="1"/>
                <c:pt idx="0">
                  <c:v>0.69000000000000061</c:v>
                </c:pt>
              </c:numCache>
            </c:numRef>
          </c:val>
        </c:ser>
        <c:ser>
          <c:idx val="2"/>
          <c:order val="2"/>
          <c:tx>
            <c:strRef>
              <c:f>Ankieta2!$BI$1</c:f>
              <c:strCache>
                <c:ptCount val="1"/>
                <c:pt idx="0">
                  <c:v>Spsób na wolny czas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Ankieta2!$BI$2</c:f>
              <c:numCache>
                <c:formatCode>0%</c:formatCode>
                <c:ptCount val="1"/>
                <c:pt idx="0">
                  <c:v>0.60000000000000064</c:v>
                </c:pt>
              </c:numCache>
            </c:numRef>
          </c:val>
        </c:ser>
        <c:ser>
          <c:idx val="3"/>
          <c:order val="3"/>
          <c:tx>
            <c:strRef>
              <c:f>Ankieta2!$BJ$1</c:f>
              <c:strCache>
                <c:ptCount val="1"/>
                <c:pt idx="0">
                  <c:v>Mój żywioł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Ankieta2!$BJ$2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</c:ser>
        <c:ser>
          <c:idx val="4"/>
          <c:order val="4"/>
          <c:tx>
            <c:strRef>
              <c:f>Ankieta2!$BK$1</c:f>
              <c:strCache>
                <c:ptCount val="1"/>
                <c:pt idx="0">
                  <c:v>Nudy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Ankieta2!$BK$2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Ankieta2!$BL$1</c:f>
              <c:strCache>
                <c:ptCount val="1"/>
                <c:pt idx="0">
                  <c:v>Strata czasu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Ankieta2!$BL$2</c:f>
              <c:numCache>
                <c:formatCode>General</c:formatCode>
                <c:ptCount val="1"/>
              </c:numCache>
            </c:numRef>
          </c:val>
        </c:ser>
        <c:dLbls>
          <c:showVal val="1"/>
        </c:dLbls>
        <c:axId val="91390336"/>
        <c:axId val="91391872"/>
      </c:barChart>
      <c:catAx>
        <c:axId val="91390336"/>
        <c:scaling>
          <c:orientation val="minMax"/>
        </c:scaling>
        <c:delete val="1"/>
        <c:axPos val="b"/>
        <c:tickLblPos val="none"/>
        <c:crossAx val="91391872"/>
        <c:crosses val="autoZero"/>
        <c:auto val="1"/>
        <c:lblAlgn val="ctr"/>
        <c:lblOffset val="100"/>
      </c:catAx>
      <c:valAx>
        <c:axId val="91391872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Ankietowani </a:t>
                </a:r>
              </a:p>
              <a:p>
                <a:pPr>
                  <a:defRPr/>
                </a:pPr>
                <a:r>
                  <a:rPr lang="pl-PL"/>
                  <a:t>uczniowie</a:t>
                </a:r>
              </a:p>
            </c:rich>
          </c:tx>
          <c:layout/>
        </c:title>
        <c:numFmt formatCode="0%" sourceLinked="1"/>
        <c:tickLblPos val="nextTo"/>
        <c:crossAx val="91390336"/>
        <c:crosses val="autoZero"/>
        <c:crossBetween val="between"/>
        <c:majorUnit val="0.1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/>
            </a:pPr>
            <a:r>
              <a:rPr lang="pl-PL" sz="1400"/>
              <a:t>10. Gdybyś był znanym sportowcem (kończącym karierę)</a:t>
            </a:r>
            <a:r>
              <a:rPr lang="pl-PL" sz="1400" baseline="0"/>
              <a:t> to Twoim ostatnim życzeniem byłoby:</a:t>
            </a:r>
            <a:endParaRPr lang="pl-PL" sz="14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Ankieta2!$BN$1</c:f>
              <c:strCache>
                <c:ptCount val="1"/>
                <c:pt idx="0">
                  <c:v>Od nowa zacząć wspaniałą karierę Bo jesteś już stary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Ankieta2!$BN$2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</c:ser>
        <c:ser>
          <c:idx val="1"/>
          <c:order val="1"/>
          <c:tx>
            <c:strRef>
              <c:f>Ankieta2!$BO$1</c:f>
              <c:strCache>
                <c:ptCount val="1"/>
                <c:pt idx="0">
                  <c:v>Wygrać na zakończenie kariery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Ankieta2!$BO$2</c:f>
              <c:numCache>
                <c:formatCode>0%</c:formatCode>
                <c:ptCount val="1"/>
                <c:pt idx="0">
                  <c:v>0.69000000000000061</c:v>
                </c:pt>
              </c:numCache>
            </c:numRef>
          </c:val>
        </c:ser>
        <c:ser>
          <c:idx val="2"/>
          <c:order val="2"/>
          <c:tx>
            <c:strRef>
              <c:f>Ankieta2!$BP$1</c:f>
              <c:strCache>
                <c:ptCount val="1"/>
                <c:pt idx="0">
                  <c:v>Kończyć jak najszybciej, bo już nogi Ci wysiadają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Ankieta2!$BP$2</c:f>
              <c:numCache>
                <c:formatCode>General</c:formatCode>
                <c:ptCount val="1"/>
              </c:numCache>
            </c:numRef>
          </c:val>
        </c:ser>
        <c:ser>
          <c:idx val="3"/>
          <c:order val="3"/>
          <c:tx>
            <c:strRef>
              <c:f>Ankieta2!$BQ$1</c:f>
              <c:strCache>
                <c:ptCount val="1"/>
                <c:pt idx="0">
                  <c:v>Kupić sobobie dom na odludziu i dożyć tam do starości</c:v>
                </c:pt>
              </c:strCache>
            </c:strRef>
          </c:tx>
          <c:dLbls>
            <c:dLblPos val="inEnd"/>
            <c:showVal val="1"/>
          </c:dLbls>
          <c:val>
            <c:numRef>
              <c:f>Ankieta2!$BQ$2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</c:ser>
        <c:dLbls>
          <c:showVal val="1"/>
        </c:dLbls>
        <c:axId val="91416448"/>
        <c:axId val="91417984"/>
      </c:barChart>
      <c:catAx>
        <c:axId val="91416448"/>
        <c:scaling>
          <c:orientation val="minMax"/>
        </c:scaling>
        <c:delete val="1"/>
        <c:axPos val="b"/>
        <c:tickLblPos val="none"/>
        <c:crossAx val="91417984"/>
        <c:crosses val="autoZero"/>
        <c:auto val="1"/>
        <c:lblAlgn val="ctr"/>
        <c:lblOffset val="100"/>
      </c:catAx>
      <c:valAx>
        <c:axId val="91417984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Ankietowani </a:t>
                </a:r>
              </a:p>
              <a:p>
                <a:pPr>
                  <a:defRPr/>
                </a:pPr>
                <a:r>
                  <a:rPr lang="pl-PL"/>
                  <a:t>uczniowie</a:t>
                </a:r>
              </a:p>
            </c:rich>
          </c:tx>
          <c:layout/>
        </c:title>
        <c:numFmt formatCode="0%" sourceLinked="1"/>
        <c:tickLblPos val="nextTo"/>
        <c:crossAx val="914164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 sz="1400"/>
            </a:pPr>
            <a:r>
              <a:rPr lang="pl-PL" sz="1400"/>
              <a:t>2. Czym jest według Ciebie zdrowy styl życia?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Ankieta1!$J$1</c:f>
              <c:strCache>
                <c:ptCount val="1"/>
                <c:pt idx="0">
                  <c:v>Brak nałogów</c:v>
                </c:pt>
              </c:strCache>
            </c:strRef>
          </c:tx>
          <c:dLbls>
            <c:dLblPos val="inEnd"/>
            <c:showVal val="1"/>
          </c:dLbls>
          <c:val>
            <c:numRef>
              <c:f>Ankieta1!$J$2</c:f>
              <c:numCache>
                <c:formatCode>0%</c:formatCode>
                <c:ptCount val="1"/>
                <c:pt idx="0">
                  <c:v>0.77000000000000279</c:v>
                </c:pt>
              </c:numCache>
            </c:numRef>
          </c:val>
        </c:ser>
        <c:ser>
          <c:idx val="1"/>
          <c:order val="1"/>
          <c:tx>
            <c:strRef>
              <c:f>Ankieta1!$K$1</c:f>
              <c:strCache>
                <c:ptCount val="1"/>
                <c:pt idx="0">
                  <c:v>Zdrowe odżywianie</c:v>
                </c:pt>
              </c:strCache>
            </c:strRef>
          </c:tx>
          <c:dLbls>
            <c:dLblPos val="inEnd"/>
            <c:showVal val="1"/>
          </c:dLbls>
          <c:val>
            <c:numRef>
              <c:f>Ankieta1!$K$2</c:f>
              <c:numCache>
                <c:formatCode>0%</c:formatCode>
                <c:ptCount val="1"/>
                <c:pt idx="0">
                  <c:v>0.97000000000000064</c:v>
                </c:pt>
              </c:numCache>
            </c:numRef>
          </c:val>
        </c:ser>
        <c:ser>
          <c:idx val="2"/>
          <c:order val="2"/>
          <c:tx>
            <c:strRef>
              <c:f>Ankieta1!$L$1</c:f>
              <c:strCache>
                <c:ptCount val="1"/>
                <c:pt idx="0">
                  <c:v>Aktywność fizyczna</c:v>
                </c:pt>
              </c:strCache>
            </c:strRef>
          </c:tx>
          <c:dLbls>
            <c:dLblPos val="inEnd"/>
            <c:showVal val="1"/>
          </c:dLbls>
          <c:val>
            <c:numRef>
              <c:f>Ankieta1!$L$2</c:f>
              <c:numCache>
                <c:formatCode>0%</c:formatCode>
                <c:ptCount val="1"/>
                <c:pt idx="0">
                  <c:v>0.97000000000000064</c:v>
                </c:pt>
              </c:numCache>
            </c:numRef>
          </c:val>
        </c:ser>
        <c:ser>
          <c:idx val="3"/>
          <c:order val="3"/>
          <c:tx>
            <c:strRef>
              <c:f>Ankieta1!$M$1</c:f>
              <c:strCache>
                <c:ptCount val="1"/>
                <c:pt idx="0">
                  <c:v>Wypoczynek</c:v>
                </c:pt>
              </c:strCache>
            </c:strRef>
          </c:tx>
          <c:dLbls>
            <c:dLblPos val="inEnd"/>
            <c:showVal val="1"/>
          </c:dLbls>
          <c:val>
            <c:numRef>
              <c:f>Ankieta1!$M$2</c:f>
              <c:numCache>
                <c:formatCode>0%</c:formatCode>
                <c:ptCount val="1"/>
                <c:pt idx="0">
                  <c:v>6.0000000000000032E-2</c:v>
                </c:pt>
              </c:numCache>
            </c:numRef>
          </c:val>
        </c:ser>
        <c:ser>
          <c:idx val="4"/>
          <c:order val="4"/>
          <c:tx>
            <c:strRef>
              <c:f>Ankieta1!$N$1</c:f>
              <c:strCache>
                <c:ptCount val="1"/>
                <c:pt idx="0">
                  <c:v>Dobre samopoczucie</c:v>
                </c:pt>
              </c:strCache>
            </c:strRef>
          </c:tx>
          <c:dLbls>
            <c:dLblPos val="inEnd"/>
            <c:showVal val="1"/>
          </c:dLbls>
          <c:val>
            <c:numRef>
              <c:f>Ankieta1!$N$2</c:f>
              <c:numCache>
                <c:formatCode>0%</c:formatCode>
                <c:ptCount val="1"/>
                <c:pt idx="0">
                  <c:v>0.29000000000000031</c:v>
                </c:pt>
              </c:numCache>
            </c:numRef>
          </c:val>
        </c:ser>
        <c:dLbls>
          <c:showVal val="1"/>
        </c:dLbls>
        <c:axId val="72206592"/>
        <c:axId val="96468992"/>
      </c:barChart>
      <c:catAx>
        <c:axId val="72206592"/>
        <c:scaling>
          <c:orientation val="minMax"/>
        </c:scaling>
        <c:delete val="1"/>
        <c:axPos val="b"/>
        <c:tickLblPos val="none"/>
        <c:crossAx val="96468992"/>
        <c:crosses val="autoZero"/>
        <c:auto val="1"/>
        <c:lblAlgn val="ctr"/>
        <c:lblOffset val="100"/>
      </c:catAx>
      <c:valAx>
        <c:axId val="96468992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Ankietowani</a:t>
                </a:r>
              </a:p>
              <a:p>
                <a:pPr>
                  <a:defRPr/>
                </a:pPr>
                <a:r>
                  <a:rPr lang="pl-PL" sz="1100"/>
                  <a:t>uczniowie</a:t>
                </a:r>
              </a:p>
            </c:rich>
          </c:tx>
          <c:layout/>
        </c:title>
        <c:numFmt formatCode="0%" sourceLinked="1"/>
        <c:tickLblPos val="nextTo"/>
        <c:crossAx val="72206592"/>
        <c:crosses val="autoZero"/>
        <c:crossBetween val="between"/>
        <c:majorUnit val="0.1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 sz="1400"/>
            </a:pPr>
            <a:r>
              <a:rPr lang="pl-PL" sz="1400"/>
              <a:t>1. Jaki sport,</a:t>
            </a:r>
            <a:r>
              <a:rPr lang="pl-PL" sz="1400" baseline="0"/>
              <a:t> spośród wymienionych, uprawiasz najchętniej (bądź chciałbyś uprawiać)?</a:t>
            </a:r>
            <a:endParaRPr lang="en-US" sz="14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Ankieta3!$B$1</c:f>
              <c:strCache>
                <c:ptCount val="1"/>
                <c:pt idx="0">
                  <c:v>Piłka nożna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Ankieta3!$B$2</c:f>
              <c:numCache>
                <c:formatCode>0%</c:formatCode>
                <c:ptCount val="1"/>
                <c:pt idx="0">
                  <c:v>0.49000000000000032</c:v>
                </c:pt>
              </c:numCache>
            </c:numRef>
          </c:val>
        </c:ser>
        <c:ser>
          <c:idx val="1"/>
          <c:order val="1"/>
          <c:tx>
            <c:strRef>
              <c:f>Ankieta3!$C$1</c:f>
              <c:strCache>
                <c:ptCount val="1"/>
                <c:pt idx="0">
                  <c:v>Bieganie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Ankieta3!$C$2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Ankieta3!$D$1</c:f>
              <c:strCache>
                <c:ptCount val="1"/>
                <c:pt idx="0">
                  <c:v>Siatkówka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Ankieta3!$D$2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ser>
          <c:idx val="3"/>
          <c:order val="3"/>
          <c:tx>
            <c:strRef>
              <c:f>Ankieta3!$E$1</c:f>
              <c:strCache>
                <c:ptCount val="1"/>
                <c:pt idx="0">
                  <c:v>Koszykówka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Ankieta3!$E$2</c:f>
              <c:numCache>
                <c:formatCode>0%</c:formatCode>
                <c:ptCount val="1"/>
                <c:pt idx="0">
                  <c:v>9.0000000000000024E-2</c:v>
                </c:pt>
              </c:numCache>
            </c:numRef>
          </c:val>
        </c:ser>
        <c:ser>
          <c:idx val="4"/>
          <c:order val="4"/>
          <c:tx>
            <c:strRef>
              <c:f>Ankieta3!$F$1</c:f>
              <c:strCache>
                <c:ptCount val="1"/>
                <c:pt idx="0">
                  <c:v>Kolarstwo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Ankieta3!$F$2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</c:ser>
        <c:ser>
          <c:idx val="5"/>
          <c:order val="5"/>
          <c:tx>
            <c:strRef>
              <c:f>Ankieta3!$G$1</c:f>
              <c:strCache>
                <c:ptCount val="1"/>
                <c:pt idx="0">
                  <c:v>Tenis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Ankieta3!$G$2</c:f>
              <c:numCache>
                <c:formatCode>0%</c:formatCode>
                <c:ptCount val="1"/>
                <c:pt idx="0">
                  <c:v>6.0000000000000032E-2</c:v>
                </c:pt>
              </c:numCache>
            </c:numRef>
          </c:val>
        </c:ser>
        <c:dLbls>
          <c:showVal val="1"/>
        </c:dLbls>
        <c:axId val="91586560"/>
        <c:axId val="91588096"/>
      </c:barChart>
      <c:catAx>
        <c:axId val="91586560"/>
        <c:scaling>
          <c:orientation val="minMax"/>
        </c:scaling>
        <c:delete val="1"/>
        <c:axPos val="b"/>
        <c:tickLblPos val="none"/>
        <c:crossAx val="91588096"/>
        <c:crosses val="autoZero"/>
        <c:auto val="1"/>
        <c:lblAlgn val="ctr"/>
        <c:lblOffset val="100"/>
      </c:catAx>
      <c:valAx>
        <c:axId val="91588096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Ankietowani</a:t>
                </a:r>
              </a:p>
              <a:p>
                <a:pPr>
                  <a:defRPr/>
                </a:pPr>
                <a:r>
                  <a:rPr lang="pl-PL"/>
                  <a:t>uczniowie</a:t>
                </a:r>
              </a:p>
            </c:rich>
          </c:tx>
          <c:layout/>
        </c:title>
        <c:numFmt formatCode="0%" sourceLinked="1"/>
        <c:tickLblPos val="nextTo"/>
        <c:crossAx val="9158656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 sz="1400"/>
            </a:pPr>
            <a:r>
              <a:rPr lang="pl-PL" sz="1400"/>
              <a:t>2. Czy uprawiasz</a:t>
            </a:r>
            <a:r>
              <a:rPr lang="pl-PL" sz="1400" baseline="0"/>
              <a:t> jakiś sport, a jeśli tak, to dlaczego?</a:t>
            </a:r>
            <a:endParaRPr lang="pl-PL" sz="14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Ankieta3!$I$1</c:f>
              <c:strCache>
                <c:ptCount val="1"/>
                <c:pt idx="0">
                  <c:v>Tak, uprawiam, ponieważ uczestniczą w tym także moi znajomi</c:v>
                </c:pt>
              </c:strCache>
            </c:strRef>
          </c:tx>
          <c:dLbls>
            <c:numFmt formatCode="0%" sourceLinked="0"/>
            <c:dLblPos val="inEnd"/>
            <c:showVal val="1"/>
          </c:dLbls>
          <c:val>
            <c:numRef>
              <c:f>Ankieta3!$I$2</c:f>
              <c:numCache>
                <c:formatCode>0.00%</c:formatCode>
                <c:ptCount val="1"/>
                <c:pt idx="0">
                  <c:v>0.28000000000000008</c:v>
                </c:pt>
              </c:numCache>
            </c:numRef>
          </c:val>
        </c:ser>
        <c:ser>
          <c:idx val="1"/>
          <c:order val="1"/>
          <c:tx>
            <c:strRef>
              <c:f>Ankieta3!$J$1</c:f>
              <c:strCache>
                <c:ptCount val="1"/>
                <c:pt idx="0">
                  <c:v>Tak, uprawiam, ponieważ uczę się w ten sposób współpracy oraz rywalizacji w drużynie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40%</a:t>
                    </a:r>
                  </a:p>
                </c:rich>
              </c:tx>
              <c:dLblPos val="inEnd"/>
              <c:showVal val="1"/>
            </c:dLbl>
            <c:numFmt formatCode="0.00%" sourceLinked="0"/>
            <c:dLblPos val="inEnd"/>
            <c:showVal val="1"/>
          </c:dLbls>
          <c:val>
            <c:numRef>
              <c:f>Ankieta3!$J$2</c:f>
              <c:numCache>
                <c:formatCode>0.00%</c:formatCode>
                <c:ptCount val="1"/>
                <c:pt idx="0">
                  <c:v>0.4</c:v>
                </c:pt>
              </c:numCache>
            </c:numRef>
          </c:val>
        </c:ser>
        <c:ser>
          <c:idx val="2"/>
          <c:order val="2"/>
          <c:tx>
            <c:strRef>
              <c:f>Ankieta3!$K$1</c:f>
              <c:strCache>
                <c:ptCount val="1"/>
                <c:pt idx="0">
                  <c:v>Tak, ponieważ słyszałem/łam, że to zdrowe i coraz więcej ludzi uprawia sport- to modne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inEnd"/>
              <c:showVal val="1"/>
            </c:dLbl>
            <c:dLblPos val="inEnd"/>
            <c:showVal val="1"/>
          </c:dLbls>
          <c:val>
            <c:numRef>
              <c:f>Ankieta3!$K$2</c:f>
              <c:numCache>
                <c:formatCode>0.00%</c:formatCode>
                <c:ptCount val="1"/>
                <c:pt idx="0">
                  <c:v>3.0000000000000002E-2</c:v>
                </c:pt>
              </c:numCache>
            </c:numRef>
          </c:val>
        </c:ser>
        <c:ser>
          <c:idx val="3"/>
          <c:order val="3"/>
          <c:tx>
            <c:strRef>
              <c:f>Ankieta3!$L$1</c:f>
              <c:strCache>
                <c:ptCount val="1"/>
                <c:pt idx="0">
                  <c:v>Tak, ponieważ uprawiając ten sport, czuję, że jestem zdany tylko na siebie i na swoje umiejętności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dLblPos val="inEnd"/>
              <c:showVal val="1"/>
            </c:dLbl>
            <c:dLblPos val="inEnd"/>
            <c:showVal val="1"/>
          </c:dLbls>
          <c:val>
            <c:numRef>
              <c:f>Ankieta3!$L$2</c:f>
              <c:numCache>
                <c:formatCode>0.00%</c:formatCode>
                <c:ptCount val="1"/>
                <c:pt idx="0">
                  <c:v>0.29000000000000031</c:v>
                </c:pt>
              </c:numCache>
            </c:numRef>
          </c:val>
        </c:ser>
        <c:dLbls>
          <c:showVal val="1"/>
        </c:dLbls>
        <c:axId val="91493888"/>
        <c:axId val="91495424"/>
      </c:barChart>
      <c:catAx>
        <c:axId val="91493888"/>
        <c:scaling>
          <c:orientation val="minMax"/>
        </c:scaling>
        <c:delete val="1"/>
        <c:axPos val="b"/>
        <c:tickLblPos val="none"/>
        <c:crossAx val="91495424"/>
        <c:crosses val="autoZero"/>
        <c:auto val="1"/>
        <c:lblAlgn val="ctr"/>
        <c:lblOffset val="100"/>
      </c:catAx>
      <c:valAx>
        <c:axId val="91495424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Ankietowani</a:t>
                </a:r>
              </a:p>
              <a:p>
                <a:pPr>
                  <a:defRPr/>
                </a:pPr>
                <a:r>
                  <a:rPr lang="pl-PL"/>
                  <a:t>uczniowie</a:t>
                </a:r>
              </a:p>
            </c:rich>
          </c:tx>
          <c:layout/>
        </c:title>
        <c:numFmt formatCode="0%" sourceLinked="0"/>
        <c:tickLblPos val="nextTo"/>
        <c:crossAx val="91493888"/>
        <c:crosses val="autoZero"/>
        <c:crossBetween val="between"/>
        <c:majorUnit val="0.1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 sz="1400"/>
            </a:pPr>
            <a:r>
              <a:rPr lang="pl-PL" sz="1400"/>
              <a:t>3. Co mogłoby zachęcić Cię do częstszej aktywności fizycznej?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Ankieta3!$O$1</c:f>
              <c:strCache>
                <c:ptCount val="1"/>
                <c:pt idx="0">
                  <c:v>Fakt, że trenują moi znajomi, przyjaciele, rodzina-nie robię tego sam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Ankieta3!$O$2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1"/>
          <c:order val="1"/>
          <c:tx>
            <c:strRef>
              <c:f>Ankieta3!$P$1</c:f>
              <c:strCache>
                <c:ptCount val="1"/>
                <c:pt idx="0">
                  <c:v>Możliwość sprawdzenia się, pokonywania swich słabości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Ankieta3!$P$2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</c:ser>
        <c:ser>
          <c:idx val="2"/>
          <c:order val="2"/>
          <c:tx>
            <c:strRef>
              <c:f>Ankieta3!$Q$1</c:f>
              <c:strCache>
                <c:ptCount val="1"/>
                <c:pt idx="0">
                  <c:v>Możliwość przebywania z grupą, spędzanie czasu i dzielenie hobby ze zbiorowością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Ankieta3!$Q$2</c:f>
              <c:numCache>
                <c:formatCode>0%</c:formatCode>
                <c:ptCount val="1"/>
                <c:pt idx="0">
                  <c:v>0.37000000000000038</c:v>
                </c:pt>
              </c:numCache>
            </c:numRef>
          </c:val>
        </c:ser>
        <c:ser>
          <c:idx val="3"/>
          <c:order val="3"/>
          <c:tx>
            <c:strRef>
              <c:f>Ankieta3!$R$1</c:f>
              <c:strCache>
                <c:ptCount val="1"/>
                <c:pt idx="0">
                  <c:v>Odpowiednie warunki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Ankieta3!$R$2</c:f>
              <c:numCache>
                <c:formatCode>0%</c:formatCode>
                <c:ptCount val="1"/>
                <c:pt idx="0">
                  <c:v>9.0000000000000024E-2</c:v>
                </c:pt>
              </c:numCache>
            </c:numRef>
          </c:val>
        </c:ser>
        <c:dLbls>
          <c:showVal val="1"/>
        </c:dLbls>
        <c:axId val="91629440"/>
        <c:axId val="91630976"/>
      </c:barChart>
      <c:catAx>
        <c:axId val="91629440"/>
        <c:scaling>
          <c:orientation val="minMax"/>
        </c:scaling>
        <c:delete val="1"/>
        <c:axPos val="b"/>
        <c:tickLblPos val="none"/>
        <c:crossAx val="91630976"/>
        <c:crosses val="autoZero"/>
        <c:auto val="1"/>
        <c:lblAlgn val="ctr"/>
        <c:lblOffset val="100"/>
      </c:catAx>
      <c:valAx>
        <c:axId val="91630976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Ankietowani</a:t>
                </a:r>
              </a:p>
              <a:p>
                <a:pPr>
                  <a:defRPr/>
                </a:pPr>
                <a:r>
                  <a:rPr lang="pl-PL"/>
                  <a:t>uczniowie</a:t>
                </a:r>
              </a:p>
            </c:rich>
          </c:tx>
          <c:layout/>
        </c:title>
        <c:numFmt formatCode="0%" sourceLinked="1"/>
        <c:tickLblPos val="nextTo"/>
        <c:crossAx val="91629440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65802909011374178"/>
          <c:y val="9.7293399072779507E-2"/>
          <c:w val="0.33363757655293086"/>
          <c:h val="0.90270660092721777"/>
        </c:manualLayout>
      </c:layout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 sz="1400"/>
            </a:pPr>
            <a:r>
              <a:rPr lang="pl-PL" sz="1400"/>
              <a:t>4. Czy</a:t>
            </a:r>
            <a:r>
              <a:rPr lang="pl-PL" sz="1400" baseline="0"/>
              <a:t> wśród Twoich rówieśników, członków rodziny pojawiła się tendencja, chęć do uprawiania sportu?</a:t>
            </a:r>
            <a:endParaRPr lang="pl-PL" sz="14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Ankieta3!$V$1</c:f>
              <c:strCache>
                <c:ptCount val="1"/>
                <c:pt idx="0">
                  <c:v>Tak, jest to powszechne i często spotykane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Ankieta3!$V$2</c:f>
              <c:numCache>
                <c:formatCode>0%</c:formatCode>
                <c:ptCount val="1"/>
                <c:pt idx="0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Ankieta3!$W$1</c:f>
              <c:strCache>
                <c:ptCount val="1"/>
                <c:pt idx="0">
                  <c:v>Tak, ale jest to żadkie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Ankieta3!$W$2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Ankieta3!$X$1</c:f>
              <c:strCache>
                <c:ptCount val="1"/>
                <c:pt idx="0">
                  <c:v>Raczej nie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Ankieta3!$X$2</c:f>
              <c:numCache>
                <c:formatCode>0%</c:formatCode>
                <c:ptCount val="1"/>
                <c:pt idx="0">
                  <c:v>9.0000000000000024E-2</c:v>
                </c:pt>
              </c:numCache>
            </c:numRef>
          </c:val>
        </c:ser>
        <c:ser>
          <c:idx val="3"/>
          <c:order val="3"/>
          <c:tx>
            <c:strRef>
              <c:f>Ankieta3!$Y$1</c:f>
              <c:strCache>
                <c:ptCount val="1"/>
                <c:pt idx="0">
                  <c:v>Nie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Ankieta3!$Y$2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</c:ser>
        <c:dLbls>
          <c:showVal val="1"/>
        </c:dLbls>
        <c:axId val="91671936"/>
        <c:axId val="91686016"/>
      </c:barChart>
      <c:catAx>
        <c:axId val="91671936"/>
        <c:scaling>
          <c:orientation val="minMax"/>
        </c:scaling>
        <c:delete val="1"/>
        <c:axPos val="b"/>
        <c:tickLblPos val="none"/>
        <c:crossAx val="91686016"/>
        <c:crosses val="autoZero"/>
        <c:auto val="1"/>
        <c:lblAlgn val="ctr"/>
        <c:lblOffset val="100"/>
      </c:catAx>
      <c:valAx>
        <c:axId val="91686016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Ankietowani</a:t>
                </a:r>
              </a:p>
              <a:p>
                <a:pPr>
                  <a:defRPr/>
                </a:pPr>
                <a:r>
                  <a:rPr lang="pl-PL"/>
                  <a:t>uczniowie</a:t>
                </a:r>
              </a:p>
            </c:rich>
          </c:tx>
          <c:layout/>
        </c:title>
        <c:numFmt formatCode="0%" sourceLinked="1"/>
        <c:tickLblPos val="nextTo"/>
        <c:crossAx val="91671936"/>
        <c:crosses val="autoZero"/>
        <c:crossBetween val="between"/>
        <c:majorUnit val="0.1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 sz="1400"/>
            </a:pPr>
            <a:r>
              <a:rPr lang="pl-PL" sz="1400"/>
              <a:t>5. Jak zachęcić znajomego/członka rodziny do uprawiania sportu?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Ankieta3!$AC$1</c:f>
              <c:strCache>
                <c:ptCount val="1"/>
                <c:pt idx="0">
                  <c:v>Zagraj, bo to zdrowie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Ankieta3!$AC$2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Ankieta3!$AD$1</c:f>
              <c:strCache>
                <c:ptCount val="1"/>
                <c:pt idx="0">
                  <c:v>Lepsza kondycja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Ankieta3!$AD$2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Ankieta3!$AE$1</c:f>
              <c:strCache>
                <c:ptCount val="1"/>
                <c:pt idx="0">
                  <c:v>Zaprosić na trening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Ankieta3!$AE$2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ser>
          <c:idx val="3"/>
          <c:order val="3"/>
          <c:tx>
            <c:strRef>
              <c:f>Ankieta3!$AF$1</c:f>
              <c:strCache>
                <c:ptCount val="1"/>
                <c:pt idx="0">
                  <c:v>Hobby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Ankieta3!$AF$2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ser>
          <c:idx val="4"/>
          <c:order val="4"/>
          <c:tx>
            <c:strRef>
              <c:f>Ankieta3!$AG$1</c:f>
              <c:strCache>
                <c:ptCount val="1"/>
                <c:pt idx="0">
                  <c:v>Lepsza sylwetka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Ankieta3!$AG$2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</c:ser>
        <c:dLbls>
          <c:showVal val="1"/>
        </c:dLbls>
        <c:axId val="91740800"/>
        <c:axId val="91754880"/>
      </c:barChart>
      <c:catAx>
        <c:axId val="91740800"/>
        <c:scaling>
          <c:orientation val="minMax"/>
        </c:scaling>
        <c:delete val="1"/>
        <c:axPos val="b"/>
        <c:tickLblPos val="none"/>
        <c:crossAx val="91754880"/>
        <c:crosses val="autoZero"/>
        <c:auto val="1"/>
        <c:lblAlgn val="ctr"/>
        <c:lblOffset val="100"/>
      </c:catAx>
      <c:valAx>
        <c:axId val="91754880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Ankietowani </a:t>
                </a:r>
              </a:p>
              <a:p>
                <a:pPr>
                  <a:defRPr/>
                </a:pPr>
                <a:r>
                  <a:rPr lang="pl-PL"/>
                  <a:t>uczniowie</a:t>
                </a:r>
              </a:p>
            </c:rich>
          </c:tx>
          <c:layout/>
        </c:title>
        <c:numFmt formatCode="0%" sourceLinked="1"/>
        <c:tickLblPos val="nextTo"/>
        <c:crossAx val="91740800"/>
        <c:crosses val="autoZero"/>
        <c:crossBetween val="between"/>
        <c:majorUnit val="0.1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 sz="1400"/>
            </a:pPr>
            <a:r>
              <a:rPr lang="pl-PL" sz="1400"/>
              <a:t>6. Dlaczego,</a:t>
            </a:r>
            <a:r>
              <a:rPr lang="pl-PL" sz="1400" baseline="0"/>
              <a:t> Twoim zadaniem warto uprawiać sport?</a:t>
            </a:r>
            <a:endParaRPr lang="pl-PL" sz="1400"/>
          </a:p>
        </c:rich>
      </c:tx>
      <c:layout>
        <c:manualLayout>
          <c:xMode val="edge"/>
          <c:yMode val="edge"/>
          <c:x val="0.14397922134733257"/>
          <c:y val="2.523659305993691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Ankieta3!$AJ$1</c:f>
              <c:strCache>
                <c:ptCount val="1"/>
                <c:pt idx="0">
                  <c:v>To zdrowie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Ankieta3!$AJ$2</c:f>
              <c:numCache>
                <c:formatCode>0%</c:formatCode>
                <c:ptCount val="1"/>
                <c:pt idx="0">
                  <c:v>0.31000000000000122</c:v>
                </c:pt>
              </c:numCache>
            </c:numRef>
          </c:val>
        </c:ser>
        <c:ser>
          <c:idx val="1"/>
          <c:order val="1"/>
          <c:tx>
            <c:strRef>
              <c:f>Ankieta3!$AK$1</c:f>
              <c:strCache>
                <c:ptCount val="1"/>
                <c:pt idx="0">
                  <c:v>Sprawdzić swoje umiejętności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Ankieta3!$AK$2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Ankieta3!$AL$1</c:f>
              <c:strCache>
                <c:ptCount val="1"/>
                <c:pt idx="0">
                  <c:v>Pokonujemy swoje słabości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Ankieta3!$AL$2</c:f>
              <c:numCache>
                <c:formatCode>0%</c:formatCode>
                <c:ptCount val="1"/>
                <c:pt idx="0">
                  <c:v>9.0000000000000024E-2</c:v>
                </c:pt>
              </c:numCache>
            </c:numRef>
          </c:val>
        </c:ser>
        <c:ser>
          <c:idx val="3"/>
          <c:order val="3"/>
          <c:tx>
            <c:strRef>
              <c:f>Ankieta3!$AM$1</c:f>
              <c:strCache>
                <c:ptCount val="1"/>
                <c:pt idx="0">
                  <c:v>Wzmacniamy swój organizm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Ankieta3!$AM$2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</c:ser>
        <c:ser>
          <c:idx val="4"/>
          <c:order val="4"/>
          <c:tx>
            <c:strRef>
              <c:f>Ankieta3!$AN$1</c:f>
              <c:strCache>
                <c:ptCount val="1"/>
                <c:pt idx="0">
                  <c:v>To dobra rozrywka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Ankieta3!$AN$2</c:f>
              <c:numCache>
                <c:formatCode>0%</c:formatCode>
                <c:ptCount val="1"/>
                <c:pt idx="0">
                  <c:v>0.29000000000000031</c:v>
                </c:pt>
              </c:numCache>
            </c:numRef>
          </c:val>
        </c:ser>
        <c:dLbls>
          <c:showVal val="1"/>
        </c:dLbls>
        <c:axId val="91809280"/>
        <c:axId val="91810816"/>
      </c:barChart>
      <c:catAx>
        <c:axId val="91809280"/>
        <c:scaling>
          <c:orientation val="minMax"/>
        </c:scaling>
        <c:delete val="1"/>
        <c:axPos val="b"/>
        <c:tickLblPos val="none"/>
        <c:crossAx val="91810816"/>
        <c:crosses val="autoZero"/>
        <c:auto val="1"/>
        <c:lblAlgn val="ctr"/>
        <c:lblOffset val="100"/>
      </c:catAx>
      <c:valAx>
        <c:axId val="918108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Ankietowani </a:t>
                </a:r>
              </a:p>
              <a:p>
                <a:pPr>
                  <a:defRPr/>
                </a:pPr>
                <a:r>
                  <a:rPr lang="pl-PL"/>
                  <a:t>uczniowie</a:t>
                </a:r>
              </a:p>
            </c:rich>
          </c:tx>
          <c:layout/>
        </c:title>
        <c:numFmt formatCode="0%" sourceLinked="1"/>
        <c:tickLblPos val="nextTo"/>
        <c:crossAx val="918092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/>
            </a:pPr>
            <a:r>
              <a:rPr lang="pl-PL" sz="1400"/>
              <a:t>7.</a:t>
            </a:r>
            <a:r>
              <a:rPr lang="pl-PL" sz="1400" baseline="0"/>
              <a:t> Jak najchętniej spędzasz (chciałbyś spędzać) swój wolny czas?</a:t>
            </a:r>
            <a:endParaRPr lang="pl-PL" sz="1400"/>
          </a:p>
        </c:rich>
      </c:tx>
      <c:layout/>
    </c:title>
    <c:plotArea>
      <c:layout/>
      <c:barChart>
        <c:barDir val="col"/>
        <c:grouping val="clustered"/>
        <c:ser>
          <c:idx val="5"/>
          <c:order val="4"/>
          <c:tx>
            <c:strRef>
              <c:f>Ankieta3!$AQ$1</c:f>
              <c:strCache>
                <c:ptCount val="1"/>
                <c:pt idx="0">
                  <c:v>Grając na orliku</c:v>
                </c:pt>
              </c:strCache>
            </c:strRef>
          </c:tx>
          <c:val>
            <c:numRef>
              <c:f>Ankieta3!$AQ$2</c:f>
              <c:numCache>
                <c:formatCode>0%</c:formatCode>
                <c:ptCount val="1"/>
                <c:pt idx="0">
                  <c:v>0.37000000000000038</c:v>
                </c:pt>
              </c:numCache>
            </c:numRef>
          </c:val>
        </c:ser>
        <c:ser>
          <c:idx val="6"/>
          <c:order val="5"/>
          <c:tx>
            <c:strRef>
              <c:f>Ankieta3!$AR$1</c:f>
              <c:strCache>
                <c:ptCount val="1"/>
                <c:pt idx="0">
                  <c:v>Spacery</c:v>
                </c:pt>
              </c:strCache>
            </c:strRef>
          </c:tx>
          <c:val>
            <c:numRef>
              <c:f>Ankieta3!$AR$2</c:f>
              <c:numCache>
                <c:formatCode>0%</c:formatCode>
                <c:ptCount val="1"/>
                <c:pt idx="0">
                  <c:v>9.0000000000000024E-2</c:v>
                </c:pt>
              </c:numCache>
            </c:numRef>
          </c:val>
        </c:ser>
        <c:ser>
          <c:idx val="7"/>
          <c:order val="6"/>
          <c:tx>
            <c:strRef>
              <c:f>Ankieta3!$AS$1</c:f>
              <c:strCache>
                <c:ptCount val="1"/>
                <c:pt idx="0">
                  <c:v>Ćwicząc wspólnie z rodziną</c:v>
                </c:pt>
              </c:strCache>
            </c:strRef>
          </c:tx>
          <c:val>
            <c:numRef>
              <c:f>Ankieta3!$AS$2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ser>
          <c:idx val="8"/>
          <c:order val="7"/>
          <c:tx>
            <c:strRef>
              <c:f>Ankieta3!$AT$1</c:f>
              <c:strCache>
                <c:ptCount val="1"/>
                <c:pt idx="0">
                  <c:v>Bieganie na świeżym powietrzu</c:v>
                </c:pt>
              </c:strCache>
            </c:strRef>
          </c:tx>
          <c:val>
            <c:numRef>
              <c:f>Ankieta3!$AT$2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</c:ser>
        <c:ser>
          <c:idx val="9"/>
          <c:order val="8"/>
          <c:tx>
            <c:strRef>
              <c:f>Ankieta3!$AU$1</c:f>
              <c:strCache>
                <c:ptCount val="1"/>
                <c:pt idx="0">
                  <c:v>Rozmowy ze znajomymi</c:v>
                </c:pt>
              </c:strCache>
            </c:strRef>
          </c:tx>
          <c:val>
            <c:numRef>
              <c:f>Ankieta3!$AU$2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</c:ser>
        <c:ser>
          <c:idx val="1"/>
          <c:order val="0"/>
          <c:tx>
            <c:strRef>
              <c:f>Ankieta3!$AR$1</c:f>
              <c:strCache>
                <c:ptCount val="1"/>
                <c:pt idx="0">
                  <c:v>Spacery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Ankieta3!$AR$2</c:f>
              <c:numCache>
                <c:formatCode>0%</c:formatCode>
                <c:ptCount val="1"/>
                <c:pt idx="0">
                  <c:v>9.0000000000000024E-2</c:v>
                </c:pt>
              </c:numCache>
            </c:numRef>
          </c:val>
        </c:ser>
        <c:ser>
          <c:idx val="2"/>
          <c:order val="1"/>
          <c:tx>
            <c:strRef>
              <c:f>Ankieta3!$AS$1</c:f>
              <c:strCache>
                <c:ptCount val="1"/>
                <c:pt idx="0">
                  <c:v>Ćwicząc wspólnie z rodziną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Ankieta3!$AS$2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ser>
          <c:idx val="3"/>
          <c:order val="2"/>
          <c:tx>
            <c:strRef>
              <c:f>Ankieta3!$AT$1</c:f>
              <c:strCache>
                <c:ptCount val="1"/>
                <c:pt idx="0">
                  <c:v>Bieganie na świeżym powietrzu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Ankieta3!$AT$2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</c:ser>
        <c:ser>
          <c:idx val="4"/>
          <c:order val="3"/>
          <c:tx>
            <c:strRef>
              <c:f>Ankieta3!$AU$1</c:f>
              <c:strCache>
                <c:ptCount val="1"/>
                <c:pt idx="0">
                  <c:v>Rozmowy ze znajomymi</c:v>
                </c:pt>
              </c:strCache>
            </c:strRef>
          </c:tx>
          <c:dLbls>
            <c:dLblPos val="inEnd"/>
            <c:showVal val="1"/>
          </c:dLbls>
          <c:val>
            <c:numRef>
              <c:f>Ankieta3!$AU$2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</c:ser>
        <c:dLbls>
          <c:showVal val="1"/>
        </c:dLbls>
        <c:axId val="91899392"/>
        <c:axId val="91900928"/>
      </c:barChart>
      <c:catAx>
        <c:axId val="91899392"/>
        <c:scaling>
          <c:orientation val="minMax"/>
        </c:scaling>
        <c:delete val="1"/>
        <c:axPos val="b"/>
        <c:tickLblPos val="none"/>
        <c:crossAx val="91900928"/>
        <c:crosses val="autoZero"/>
        <c:auto val="1"/>
        <c:lblAlgn val="ctr"/>
        <c:lblOffset val="100"/>
      </c:catAx>
      <c:valAx>
        <c:axId val="91900928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Ankietowani </a:t>
                </a:r>
              </a:p>
              <a:p>
                <a:pPr>
                  <a:defRPr/>
                </a:pPr>
                <a:r>
                  <a:rPr lang="pl-PL"/>
                  <a:t>uczniowie</a:t>
                </a:r>
              </a:p>
            </c:rich>
          </c:tx>
          <c:layout/>
        </c:title>
        <c:numFmt formatCode="0%" sourceLinked="1"/>
        <c:tickLblPos val="nextTo"/>
        <c:crossAx val="91899392"/>
        <c:crosses val="autoZero"/>
        <c:crossBetween val="between"/>
        <c:majorUnit val="0.1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 sz="1400"/>
            </a:pPr>
            <a:r>
              <a:rPr lang="pl-PL" sz="1400"/>
              <a:t>3. Ile godzin spędzasz na świerzym powietrzu w ciągu dnia?</a:t>
            </a:r>
          </a:p>
        </c:rich>
      </c:tx>
      <c:layout>
        <c:manualLayout>
          <c:xMode val="edge"/>
          <c:yMode val="edge"/>
          <c:x val="0.16363188976377938"/>
          <c:y val="5.5555555555555455E-2"/>
        </c:manualLayout>
      </c:layout>
    </c:title>
    <c:plotArea>
      <c:layout>
        <c:manualLayout>
          <c:layoutTarget val="inner"/>
          <c:xMode val="edge"/>
          <c:yMode val="edge"/>
          <c:x val="0.26033273184601935"/>
          <c:y val="0.16451188418631912"/>
          <c:w val="0.37010444006999138"/>
          <c:h val="0.82018204802239658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Mniej niż 1h</c:v>
                </c:pt>
              </c:strCache>
            </c:strRef>
          </c:tx>
          <c:dLbls>
            <c:dLblPos val="inEnd"/>
            <c:showVal val="1"/>
          </c:dLbls>
          <c:val>
            <c:numRef>
              <c:f>Arkusz1!$B$2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1-2h</c:v>
                </c:pt>
              </c:strCache>
            </c:strRef>
          </c:tx>
          <c:dLbls>
            <c:dLblPos val="inEnd"/>
            <c:showVal val="1"/>
          </c:dLbls>
          <c:val>
            <c:numRef>
              <c:f>Arkusz1!$C$2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3h</c:v>
                </c:pt>
              </c:strCache>
            </c:strRef>
          </c:tx>
          <c:dLbls>
            <c:dLblPos val="inEnd"/>
            <c:showVal val="1"/>
          </c:dLbls>
          <c:val>
            <c:numRef>
              <c:f>Arkusz1!$D$2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Więcej niż 3h</c:v>
                </c:pt>
              </c:strCache>
            </c:strRef>
          </c:tx>
          <c:dLbls>
            <c:dLblPos val="inEnd"/>
            <c:showVal val="1"/>
          </c:dLbls>
          <c:val>
            <c:numRef>
              <c:f>Arkusz1!$E$2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</c:ser>
        <c:dLbls>
          <c:showVal val="1"/>
        </c:dLbls>
        <c:axId val="96512640"/>
        <c:axId val="96518528"/>
      </c:barChart>
      <c:catAx>
        <c:axId val="96512640"/>
        <c:scaling>
          <c:orientation val="minMax"/>
        </c:scaling>
        <c:delete val="1"/>
        <c:axPos val="b"/>
        <c:majorTickMark val="none"/>
        <c:tickLblPos val="none"/>
        <c:crossAx val="96518528"/>
        <c:crosses val="autoZero"/>
        <c:auto val="1"/>
        <c:lblAlgn val="ctr"/>
        <c:lblOffset val="100"/>
      </c:catAx>
      <c:valAx>
        <c:axId val="96518528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pl-PL" sz="1100"/>
                  <a:t>Ankietowani</a:t>
                </a:r>
              </a:p>
              <a:p>
                <a:pPr>
                  <a:defRPr sz="1100"/>
                </a:pPr>
                <a:r>
                  <a:rPr lang="pl-PL" sz="1100"/>
                  <a:t>uczniowie</a:t>
                </a:r>
              </a:p>
            </c:rich>
          </c:tx>
          <c:layout/>
        </c:title>
        <c:numFmt formatCode="0%" sourceLinked="1"/>
        <c:majorTickMark val="none"/>
        <c:tickLblPos val="nextTo"/>
        <c:crossAx val="96512640"/>
        <c:crosses val="autoZero"/>
        <c:crossBetween val="between"/>
        <c:majorUnit val="0.1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 sz="1400"/>
            </a:pPr>
            <a:r>
              <a:rPr lang="pl-PL" sz="1400"/>
              <a:t>4. Ile</a:t>
            </a:r>
            <a:r>
              <a:rPr lang="pl-PL" sz="1400" baseline="0"/>
              <a:t> godzin w ciągu nocy poświęcasz na sen?</a:t>
            </a:r>
            <a:endParaRPr lang="pl-PL" sz="14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Arkusz4!$B$1</c:f>
              <c:strCache>
                <c:ptCount val="1"/>
                <c:pt idx="0">
                  <c:v>Mniej niż 7h</c:v>
                </c:pt>
              </c:strCache>
            </c:strRef>
          </c:tx>
          <c:dLbls>
            <c:dLblPos val="inEnd"/>
            <c:showVal val="1"/>
          </c:dLbls>
          <c:val>
            <c:numRef>
              <c:f>Arkusz4!$B$2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Arkusz4!$C$1</c:f>
              <c:strCache>
                <c:ptCount val="1"/>
                <c:pt idx="0">
                  <c:v>7-8h</c:v>
                </c:pt>
              </c:strCache>
            </c:strRef>
          </c:tx>
          <c:dLbls>
            <c:dLblPos val="inEnd"/>
            <c:showVal val="1"/>
          </c:dLbls>
          <c:val>
            <c:numRef>
              <c:f>Arkusz4!$C$2</c:f>
              <c:numCache>
                <c:formatCode>0%</c:formatCode>
                <c:ptCount val="1"/>
                <c:pt idx="0">
                  <c:v>0.43000000000000038</c:v>
                </c:pt>
              </c:numCache>
            </c:numRef>
          </c:val>
        </c:ser>
        <c:ser>
          <c:idx val="2"/>
          <c:order val="2"/>
          <c:tx>
            <c:strRef>
              <c:f>Arkusz4!$D$1</c:f>
              <c:strCache>
                <c:ptCount val="1"/>
                <c:pt idx="0">
                  <c:v>9-10h</c:v>
                </c:pt>
              </c:strCache>
            </c:strRef>
          </c:tx>
          <c:dLbls>
            <c:dLblPos val="inEnd"/>
            <c:showVal val="1"/>
          </c:dLbls>
          <c:val>
            <c:numRef>
              <c:f>Arkusz4!$D$2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</c:ser>
        <c:ser>
          <c:idx val="3"/>
          <c:order val="3"/>
          <c:tx>
            <c:strRef>
              <c:f>Arkusz4!$E$1</c:f>
              <c:strCache>
                <c:ptCount val="1"/>
                <c:pt idx="0">
                  <c:v>Więcej niż 10h</c:v>
                </c:pt>
              </c:strCache>
            </c:strRef>
          </c:tx>
          <c:dLbls>
            <c:dLblPos val="inEnd"/>
            <c:showVal val="1"/>
          </c:dLbls>
          <c:val>
            <c:numRef>
              <c:f>Arkusz4!$E$2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</c:ser>
        <c:dLbls>
          <c:showVal val="1"/>
        </c:dLbls>
        <c:axId val="72786304"/>
        <c:axId val="72787840"/>
      </c:barChart>
      <c:catAx>
        <c:axId val="72786304"/>
        <c:scaling>
          <c:orientation val="minMax"/>
        </c:scaling>
        <c:delete val="1"/>
        <c:axPos val="b"/>
        <c:majorTickMark val="none"/>
        <c:tickLblPos val="none"/>
        <c:crossAx val="72787840"/>
        <c:crosses val="autoZero"/>
        <c:auto val="1"/>
        <c:lblAlgn val="ctr"/>
        <c:lblOffset val="100"/>
      </c:catAx>
      <c:valAx>
        <c:axId val="72787840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 sz="1050"/>
                  <a:t>Ankietowani </a:t>
                </a:r>
              </a:p>
              <a:p>
                <a:pPr>
                  <a:defRPr/>
                </a:pPr>
                <a:r>
                  <a:rPr lang="pl-PL" sz="1100"/>
                  <a:t>uczniowie</a:t>
                </a:r>
              </a:p>
            </c:rich>
          </c:tx>
          <c:layout/>
        </c:title>
        <c:numFmt formatCode="0%" sourceLinked="1"/>
        <c:majorTickMark val="none"/>
        <c:tickLblPos val="nextTo"/>
        <c:crossAx val="72786304"/>
        <c:crosses val="autoZero"/>
        <c:crossBetween val="between"/>
        <c:majorUnit val="0.1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 sz="1400"/>
            </a:pPr>
            <a:r>
              <a:rPr lang="pl-PL" sz="1400"/>
              <a:t>5. Ile spożywasz posiłków w ciągu dnia?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Ankieta1!$B$20</c:f>
              <c:strCache>
                <c:ptCount val="1"/>
                <c:pt idx="0">
                  <c:v>1-2 posiłków</c:v>
                </c:pt>
              </c:strCache>
            </c:strRef>
          </c:tx>
          <c:dLbls>
            <c:dLblPos val="inEnd"/>
            <c:showVal val="1"/>
          </c:dLbls>
          <c:val>
            <c:numRef>
              <c:f>Ankieta1!$B$21</c:f>
              <c:numCache>
                <c:formatCode>0%</c:formatCode>
                <c:ptCount val="1"/>
                <c:pt idx="0">
                  <c:v>3.0000000000000002E-2</c:v>
                </c:pt>
              </c:numCache>
            </c:numRef>
          </c:val>
        </c:ser>
        <c:ser>
          <c:idx val="1"/>
          <c:order val="1"/>
          <c:tx>
            <c:strRef>
              <c:f>Ankieta1!$C$20</c:f>
              <c:strCache>
                <c:ptCount val="1"/>
                <c:pt idx="0">
                  <c:v>3 posiłki</c:v>
                </c:pt>
              </c:strCache>
            </c:strRef>
          </c:tx>
          <c:dLbls>
            <c:dLblPos val="inEnd"/>
            <c:showVal val="1"/>
          </c:dLbls>
          <c:val>
            <c:numRef>
              <c:f>Ankieta1!$C$21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Ankieta1!$D$20</c:f>
              <c:strCache>
                <c:ptCount val="1"/>
                <c:pt idx="0">
                  <c:v>4 posiłki </c:v>
                </c:pt>
              </c:strCache>
            </c:strRef>
          </c:tx>
          <c:dLbls>
            <c:dLblPos val="inEnd"/>
            <c:showVal val="1"/>
          </c:dLbls>
          <c:val>
            <c:numRef>
              <c:f>Ankieta1!$D$21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</c:ser>
        <c:ser>
          <c:idx val="3"/>
          <c:order val="3"/>
          <c:tx>
            <c:strRef>
              <c:f>Ankieta1!$E$20</c:f>
              <c:strCache>
                <c:ptCount val="1"/>
                <c:pt idx="0">
                  <c:v>5 lub więcej posiłków</c:v>
                </c:pt>
              </c:strCache>
            </c:strRef>
          </c:tx>
          <c:dLbls>
            <c:dLblPos val="inEnd"/>
            <c:showVal val="1"/>
          </c:dLbls>
          <c:val>
            <c:numRef>
              <c:f>Ankieta1!$E$21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</c:ser>
        <c:dLbls>
          <c:showVal val="1"/>
        </c:dLbls>
        <c:axId val="72898816"/>
        <c:axId val="72925184"/>
      </c:barChart>
      <c:catAx>
        <c:axId val="72898816"/>
        <c:scaling>
          <c:orientation val="minMax"/>
        </c:scaling>
        <c:delete val="1"/>
        <c:axPos val="b"/>
        <c:tickLblPos val="none"/>
        <c:crossAx val="72925184"/>
        <c:crosses val="autoZero"/>
        <c:auto val="1"/>
        <c:lblAlgn val="ctr"/>
        <c:lblOffset val="100"/>
      </c:catAx>
      <c:valAx>
        <c:axId val="72925184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pl-PL" sz="1100"/>
                  <a:t>Ankietowani </a:t>
                </a:r>
              </a:p>
              <a:p>
                <a:pPr>
                  <a:defRPr sz="1100"/>
                </a:pPr>
                <a:r>
                  <a:rPr lang="pl-PL" sz="1100"/>
                  <a:t>uczniowie</a:t>
                </a:r>
              </a:p>
            </c:rich>
          </c:tx>
          <c:layout/>
        </c:title>
        <c:numFmt formatCode="0%" sourceLinked="1"/>
        <c:tickLblPos val="nextTo"/>
        <c:crossAx val="72898816"/>
        <c:crosses val="autoZero"/>
        <c:crossBetween val="between"/>
        <c:majorUnit val="0.1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 sz="1400"/>
            </a:pPr>
            <a:r>
              <a:rPr lang="pl-PL" sz="1400"/>
              <a:t>6. Jak często jadasz w restauracjach typu "Fast-food"?</a:t>
            </a:r>
          </a:p>
        </c:rich>
      </c:tx>
      <c:layout>
        <c:manualLayout>
          <c:xMode val="edge"/>
          <c:yMode val="edge"/>
          <c:x val="0.15053990282580804"/>
          <c:y val="3.240740740740762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Ankieta1!$J$20</c:f>
              <c:strCache>
                <c:ptCount val="1"/>
                <c:pt idx="0">
                  <c:v>Często</c:v>
                </c:pt>
              </c:strCache>
            </c:strRef>
          </c:tx>
          <c:dLbls>
            <c:dLblPos val="inEnd"/>
            <c:showVal val="1"/>
          </c:dLbls>
          <c:val>
            <c:numRef>
              <c:f>Ankieta1!$J$21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Ankieta1!$K$20</c:f>
              <c:strCache>
                <c:ptCount val="1"/>
                <c:pt idx="0">
                  <c:v>Czasami</c:v>
                </c:pt>
              </c:strCache>
            </c:strRef>
          </c:tx>
          <c:dLbls>
            <c:dLblPos val="inEnd"/>
            <c:showVal val="1"/>
          </c:dLbls>
          <c:val>
            <c:numRef>
              <c:f>Ankieta1!$K$21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</c:ser>
        <c:ser>
          <c:idx val="2"/>
          <c:order val="2"/>
          <c:tx>
            <c:strRef>
              <c:f>Ankieta1!$L$20</c:f>
              <c:strCache>
                <c:ptCount val="1"/>
                <c:pt idx="0">
                  <c:v>Rzadko</c:v>
                </c:pt>
              </c:strCache>
            </c:strRef>
          </c:tx>
          <c:dLbls>
            <c:dLblPos val="inEnd"/>
            <c:showVal val="1"/>
          </c:dLbls>
          <c:val>
            <c:numRef>
              <c:f>Ankieta1!$L$21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</c:ser>
        <c:ser>
          <c:idx val="3"/>
          <c:order val="3"/>
          <c:tx>
            <c:strRef>
              <c:f>Ankieta1!$M$20</c:f>
              <c:strCache>
                <c:ptCount val="1"/>
                <c:pt idx="0">
                  <c:v>W ogóle nie jadam</c:v>
                </c:pt>
              </c:strCache>
            </c:strRef>
          </c:tx>
          <c:dLbls>
            <c:dLblPos val="inEnd"/>
            <c:showVal val="1"/>
          </c:dLbls>
          <c:val>
            <c:numRef>
              <c:f>Ankieta1!$M$21</c:f>
              <c:numCache>
                <c:formatCode>0%</c:formatCode>
                <c:ptCount val="1"/>
                <c:pt idx="0">
                  <c:v>9.0000000000000024E-2</c:v>
                </c:pt>
              </c:numCache>
            </c:numRef>
          </c:val>
        </c:ser>
        <c:dLbls>
          <c:showVal val="1"/>
        </c:dLbls>
        <c:axId val="72830976"/>
        <c:axId val="72832512"/>
      </c:barChart>
      <c:catAx>
        <c:axId val="72830976"/>
        <c:scaling>
          <c:orientation val="minMax"/>
        </c:scaling>
        <c:delete val="1"/>
        <c:axPos val="b"/>
        <c:tickLblPos val="none"/>
        <c:crossAx val="72832512"/>
        <c:crosses val="autoZero"/>
        <c:auto val="1"/>
        <c:lblAlgn val="ctr"/>
        <c:lblOffset val="100"/>
      </c:catAx>
      <c:valAx>
        <c:axId val="72832512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Ankietowani </a:t>
                </a:r>
              </a:p>
              <a:p>
                <a:pPr>
                  <a:defRPr/>
                </a:pPr>
                <a:r>
                  <a:rPr lang="pl-PL"/>
                  <a:t>uczniowie</a:t>
                </a:r>
              </a:p>
            </c:rich>
          </c:tx>
          <c:layout/>
        </c:title>
        <c:numFmt formatCode="0%" sourceLinked="0"/>
        <c:tickLblPos val="nextTo"/>
        <c:crossAx val="72830976"/>
        <c:crosses val="autoZero"/>
        <c:crossBetween val="between"/>
        <c:majorUnit val="0.1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 sz="1400"/>
            </a:pPr>
            <a:r>
              <a:rPr lang="pl-PL" sz="1400"/>
              <a:t>7. Jak często uprawiasz sport?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'Ankieta do1'!$B$1</c:f>
              <c:strCache>
                <c:ptCount val="1"/>
                <c:pt idx="0">
                  <c:v>Codziennie</c:v>
                </c:pt>
              </c:strCache>
            </c:strRef>
          </c:tx>
          <c:dLbls>
            <c:dLblPos val="inEnd"/>
            <c:showVal val="1"/>
          </c:dLbls>
          <c:val>
            <c:numRef>
              <c:f>'Ankieta do1'!$B$2</c:f>
              <c:numCache>
                <c:formatCode>0%</c:formatCode>
                <c:ptCount val="1"/>
                <c:pt idx="0">
                  <c:v>0.60000000000000064</c:v>
                </c:pt>
              </c:numCache>
            </c:numRef>
          </c:val>
        </c:ser>
        <c:ser>
          <c:idx val="1"/>
          <c:order val="1"/>
          <c:tx>
            <c:strRef>
              <c:f>'Ankieta do1'!$C$1</c:f>
              <c:strCache>
                <c:ptCount val="1"/>
                <c:pt idx="0">
                  <c:v>Raz w tygodniu</c:v>
                </c:pt>
              </c:strCache>
            </c:strRef>
          </c:tx>
          <c:dLbls>
            <c:dLblPos val="inEnd"/>
            <c:showVal val="1"/>
          </c:dLbls>
          <c:val>
            <c:numRef>
              <c:f>'Ankieta do1'!$C$2</c:f>
              <c:numCache>
                <c:formatCode>0%</c:formatCode>
                <c:ptCount val="1"/>
                <c:pt idx="0">
                  <c:v>3.0000000000000002E-2</c:v>
                </c:pt>
              </c:numCache>
            </c:numRef>
          </c:val>
        </c:ser>
        <c:ser>
          <c:idx val="2"/>
          <c:order val="2"/>
          <c:tx>
            <c:strRef>
              <c:f>'Ankieta do1'!$D$1</c:f>
              <c:strCache>
                <c:ptCount val="1"/>
                <c:pt idx="0">
                  <c:v>Dwa razy w tygodniu</c:v>
                </c:pt>
              </c:strCache>
            </c:strRef>
          </c:tx>
          <c:dLbls>
            <c:dLblPos val="inEnd"/>
            <c:showVal val="1"/>
          </c:dLbls>
          <c:val>
            <c:numRef>
              <c:f>'Ankieta do1'!$D$2</c:f>
              <c:numCache>
                <c:formatCode>0%</c:formatCode>
                <c:ptCount val="1"/>
                <c:pt idx="0">
                  <c:v>0.37000000000000038</c:v>
                </c:pt>
              </c:numCache>
            </c:numRef>
          </c:val>
        </c:ser>
        <c:ser>
          <c:idx val="3"/>
          <c:order val="3"/>
          <c:tx>
            <c:strRef>
              <c:f>'Ankieta do1'!$E$1</c:f>
              <c:strCache>
                <c:ptCount val="1"/>
                <c:pt idx="0">
                  <c:v>Raz na dwa tygodnie</c:v>
                </c:pt>
              </c:strCache>
            </c:strRef>
          </c:tx>
          <c:dLbls>
            <c:dLblPos val="inEnd"/>
            <c:showVal val="1"/>
          </c:dLbls>
          <c:val>
            <c:numRef>
              <c:f>'Ankieta do1'!$E$2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tx>
            <c:strRef>
              <c:f>'Ankieta do1'!$F$1</c:f>
              <c:strCache>
                <c:ptCount val="1"/>
                <c:pt idx="0">
                  <c:v>Raz w miesiącu</c:v>
                </c:pt>
              </c:strCache>
            </c:strRef>
          </c:tx>
          <c:dLbls>
            <c:dLblPos val="inEnd"/>
            <c:showVal val="1"/>
          </c:dLbls>
          <c:val>
            <c:numRef>
              <c:f>'Ankieta do1'!$F$2</c:f>
              <c:numCache>
                <c:formatCode>General</c:formatCode>
                <c:ptCount val="1"/>
              </c:numCache>
            </c:numRef>
          </c:val>
        </c:ser>
        <c:dLbls>
          <c:showVal val="1"/>
        </c:dLbls>
        <c:axId val="72952832"/>
        <c:axId val="72962816"/>
      </c:barChart>
      <c:catAx>
        <c:axId val="72952832"/>
        <c:scaling>
          <c:orientation val="minMax"/>
        </c:scaling>
        <c:delete val="1"/>
        <c:axPos val="b"/>
        <c:majorTickMark val="none"/>
        <c:tickLblPos val="none"/>
        <c:crossAx val="72962816"/>
        <c:crosses val="autoZero"/>
        <c:auto val="1"/>
        <c:lblAlgn val="ctr"/>
        <c:lblOffset val="100"/>
      </c:catAx>
      <c:valAx>
        <c:axId val="72962816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Ankietowani</a:t>
                </a:r>
              </a:p>
              <a:p>
                <a:pPr>
                  <a:defRPr/>
                </a:pPr>
                <a:r>
                  <a:rPr lang="pl-PL"/>
                  <a:t>uczniowie</a:t>
                </a:r>
              </a:p>
            </c:rich>
          </c:tx>
          <c:layout/>
        </c:title>
        <c:numFmt formatCode="0%" sourceLinked="1"/>
        <c:majorTickMark val="none"/>
        <c:tickLblPos val="nextTo"/>
        <c:crossAx val="729528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 sz="1400"/>
            </a:pPr>
            <a:r>
              <a:rPr lang="pl-PL" sz="1400"/>
              <a:t>8. Jakie rodzaje aktywności fizycznej stosujesz iw jakim stopniu?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015538733933849"/>
          <c:y val="8.8529848180194451E-2"/>
          <c:w val="0.73804616669104361"/>
          <c:h val="0.71995871598160277"/>
        </c:manualLayout>
      </c:layout>
      <c:barChart>
        <c:barDir val="col"/>
        <c:grouping val="clustered"/>
        <c:ser>
          <c:idx val="0"/>
          <c:order val="0"/>
          <c:tx>
            <c:strRef>
              <c:f>'Ankieta do1'!$K$1</c:f>
              <c:strCache>
                <c:ptCount val="1"/>
                <c:pt idx="0">
                  <c:v>Często</c:v>
                </c:pt>
              </c:strCache>
            </c:strRef>
          </c:tx>
          <c:cat>
            <c:strRef>
              <c:f>'Ankieta do1'!$J$2:$J$11</c:f>
              <c:strCache>
                <c:ptCount val="10"/>
                <c:pt idx="0">
                  <c:v>Siłownia</c:v>
                </c:pt>
                <c:pt idx="1">
                  <c:v>Pływanie</c:v>
                </c:pt>
                <c:pt idx="2">
                  <c:v>Areobik</c:v>
                </c:pt>
                <c:pt idx="3">
                  <c:v>Jazda na rowerze</c:v>
                </c:pt>
                <c:pt idx="4">
                  <c:v>Jazda konna</c:v>
                </c:pt>
                <c:pt idx="5">
                  <c:v>Piłka nożna</c:v>
                </c:pt>
                <c:pt idx="6">
                  <c:v>Siatkówka</c:v>
                </c:pt>
                <c:pt idx="7">
                  <c:v>Koszykówka</c:v>
                </c:pt>
                <c:pt idx="8">
                  <c:v>Bieganie</c:v>
                </c:pt>
                <c:pt idx="9">
                  <c:v>Sporty walki</c:v>
                </c:pt>
              </c:strCache>
            </c:strRef>
          </c:cat>
          <c:val>
            <c:numRef>
              <c:f>'Ankieta do1'!$K$2:$K$11</c:f>
              <c:numCache>
                <c:formatCode>0%</c:formatCode>
                <c:ptCount val="10"/>
                <c:pt idx="0">
                  <c:v>0.17</c:v>
                </c:pt>
                <c:pt idx="1">
                  <c:v>0.17</c:v>
                </c:pt>
                <c:pt idx="2">
                  <c:v>9.0000000000000024E-2</c:v>
                </c:pt>
                <c:pt idx="3">
                  <c:v>0.34</c:v>
                </c:pt>
                <c:pt idx="4">
                  <c:v>0.17</c:v>
                </c:pt>
                <c:pt idx="5">
                  <c:v>0.74000000000000243</c:v>
                </c:pt>
                <c:pt idx="6">
                  <c:v>0.43000000000000038</c:v>
                </c:pt>
                <c:pt idx="7">
                  <c:v>0.60000000000000064</c:v>
                </c:pt>
                <c:pt idx="8">
                  <c:v>0.31000000000000122</c:v>
                </c:pt>
                <c:pt idx="9">
                  <c:v>3.0000000000000002E-2</c:v>
                </c:pt>
              </c:numCache>
            </c:numRef>
          </c:val>
        </c:ser>
        <c:ser>
          <c:idx val="1"/>
          <c:order val="1"/>
          <c:tx>
            <c:strRef>
              <c:f>'Ankieta do1'!$L$1</c:f>
              <c:strCache>
                <c:ptCount val="1"/>
                <c:pt idx="0">
                  <c:v>Rzadko</c:v>
                </c:pt>
              </c:strCache>
            </c:strRef>
          </c:tx>
          <c:cat>
            <c:strRef>
              <c:f>'Ankieta do1'!$J$2:$J$11</c:f>
              <c:strCache>
                <c:ptCount val="10"/>
                <c:pt idx="0">
                  <c:v>Siłownia</c:v>
                </c:pt>
                <c:pt idx="1">
                  <c:v>Pływanie</c:v>
                </c:pt>
                <c:pt idx="2">
                  <c:v>Areobik</c:v>
                </c:pt>
                <c:pt idx="3">
                  <c:v>Jazda na rowerze</c:v>
                </c:pt>
                <c:pt idx="4">
                  <c:v>Jazda konna</c:v>
                </c:pt>
                <c:pt idx="5">
                  <c:v>Piłka nożna</c:v>
                </c:pt>
                <c:pt idx="6">
                  <c:v>Siatkówka</c:v>
                </c:pt>
                <c:pt idx="7">
                  <c:v>Koszykówka</c:v>
                </c:pt>
                <c:pt idx="8">
                  <c:v>Bieganie</c:v>
                </c:pt>
                <c:pt idx="9">
                  <c:v>Sporty walki</c:v>
                </c:pt>
              </c:strCache>
            </c:strRef>
          </c:cat>
          <c:val>
            <c:numRef>
              <c:f>'Ankieta do1'!$L$2:$L$11</c:f>
              <c:numCache>
                <c:formatCode>0%</c:formatCode>
                <c:ptCount val="10"/>
                <c:pt idx="0">
                  <c:v>0.29000000000000031</c:v>
                </c:pt>
                <c:pt idx="1">
                  <c:v>0.43000000000000038</c:v>
                </c:pt>
                <c:pt idx="2">
                  <c:v>0.26</c:v>
                </c:pt>
                <c:pt idx="3">
                  <c:v>0.26</c:v>
                </c:pt>
                <c:pt idx="4">
                  <c:v>9.0000000000000024E-2</c:v>
                </c:pt>
                <c:pt idx="5">
                  <c:v>0.29000000000000031</c:v>
                </c:pt>
                <c:pt idx="6">
                  <c:v>0.4</c:v>
                </c:pt>
                <c:pt idx="7">
                  <c:v>0.49000000000000032</c:v>
                </c:pt>
                <c:pt idx="8">
                  <c:v>0.29000000000000031</c:v>
                </c:pt>
                <c:pt idx="9">
                  <c:v>0.31000000000000122</c:v>
                </c:pt>
              </c:numCache>
            </c:numRef>
          </c:val>
        </c:ser>
        <c:ser>
          <c:idx val="2"/>
          <c:order val="2"/>
          <c:tx>
            <c:strRef>
              <c:f>'Ankieta do1'!$M$1</c:f>
              <c:strCache>
                <c:ptCount val="1"/>
                <c:pt idx="0">
                  <c:v>W ogóle</c:v>
                </c:pt>
              </c:strCache>
            </c:strRef>
          </c:tx>
          <c:cat>
            <c:strRef>
              <c:f>'Ankieta do1'!$J$2:$J$11</c:f>
              <c:strCache>
                <c:ptCount val="10"/>
                <c:pt idx="0">
                  <c:v>Siłownia</c:v>
                </c:pt>
                <c:pt idx="1">
                  <c:v>Pływanie</c:v>
                </c:pt>
                <c:pt idx="2">
                  <c:v>Areobik</c:v>
                </c:pt>
                <c:pt idx="3">
                  <c:v>Jazda na rowerze</c:v>
                </c:pt>
                <c:pt idx="4">
                  <c:v>Jazda konna</c:v>
                </c:pt>
                <c:pt idx="5">
                  <c:v>Piłka nożna</c:v>
                </c:pt>
                <c:pt idx="6">
                  <c:v>Siatkówka</c:v>
                </c:pt>
                <c:pt idx="7">
                  <c:v>Koszykówka</c:v>
                </c:pt>
                <c:pt idx="8">
                  <c:v>Bieganie</c:v>
                </c:pt>
                <c:pt idx="9">
                  <c:v>Sporty walki</c:v>
                </c:pt>
              </c:strCache>
            </c:strRef>
          </c:cat>
          <c:val>
            <c:numRef>
              <c:f>'Ankieta do1'!$M$2:$M$11</c:f>
              <c:numCache>
                <c:formatCode>0%</c:formatCode>
                <c:ptCount val="10"/>
                <c:pt idx="0">
                  <c:v>0.49000000000000032</c:v>
                </c:pt>
                <c:pt idx="1">
                  <c:v>0.26</c:v>
                </c:pt>
                <c:pt idx="2">
                  <c:v>0.51</c:v>
                </c:pt>
                <c:pt idx="3">
                  <c:v>0.17</c:v>
                </c:pt>
                <c:pt idx="4">
                  <c:v>0.51</c:v>
                </c:pt>
                <c:pt idx="5">
                  <c:v>6.0000000000000032E-2</c:v>
                </c:pt>
                <c:pt idx="9">
                  <c:v>0.43000000000000038</c:v>
                </c:pt>
              </c:numCache>
            </c:numRef>
          </c:val>
        </c:ser>
        <c:dLbls>
          <c:showVal val="1"/>
        </c:dLbls>
        <c:axId val="73019392"/>
        <c:axId val="73020928"/>
      </c:barChart>
      <c:catAx>
        <c:axId val="73019392"/>
        <c:scaling>
          <c:orientation val="minMax"/>
        </c:scaling>
        <c:axPos val="b"/>
        <c:tickLblPos val="nextTo"/>
        <c:crossAx val="73020928"/>
        <c:crosses val="autoZero"/>
        <c:auto val="1"/>
        <c:lblAlgn val="ctr"/>
        <c:lblOffset val="100"/>
      </c:catAx>
      <c:valAx>
        <c:axId val="73020928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Ankietowani </a:t>
                </a:r>
              </a:p>
              <a:p>
                <a:pPr>
                  <a:defRPr/>
                </a:pPr>
                <a:r>
                  <a:rPr lang="pl-PL"/>
                  <a:t>uczniowie</a:t>
                </a:r>
              </a:p>
            </c:rich>
          </c:tx>
          <c:layout/>
        </c:title>
        <c:numFmt formatCode="0%" sourceLinked="1"/>
        <c:tickLblPos val="nextTo"/>
        <c:crossAx val="73019392"/>
        <c:crosses val="autoZero"/>
        <c:crossBetween val="between"/>
        <c:majorUnit val="0.1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title>
      <c:tx>
        <c:rich>
          <a:bodyPr/>
          <a:lstStyle/>
          <a:p>
            <a:pPr>
              <a:defRPr sz="1400"/>
            </a:pPr>
            <a:r>
              <a:rPr lang="pl-PL" sz="1400"/>
              <a:t>Metryczka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'Ankieta do1'!$P$1</c:f>
              <c:strCache>
                <c:ptCount val="1"/>
                <c:pt idx="0">
                  <c:v>Kobieta</c:v>
                </c:pt>
              </c:strCache>
            </c:strRef>
          </c:tx>
          <c:dLbls>
            <c:dLblPos val="inEnd"/>
            <c:showVal val="1"/>
          </c:dLbls>
          <c:val>
            <c:numRef>
              <c:f>'Ankieta do1'!$P$2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</c:ser>
        <c:ser>
          <c:idx val="1"/>
          <c:order val="1"/>
          <c:tx>
            <c:strRef>
              <c:f>'Ankieta do1'!$Q$1</c:f>
              <c:strCache>
                <c:ptCount val="1"/>
                <c:pt idx="0">
                  <c:v>Mężczyzna</c:v>
                </c:pt>
              </c:strCache>
            </c:strRef>
          </c:tx>
          <c:dLbls>
            <c:dLblPos val="inEnd"/>
            <c:showVal val="1"/>
          </c:dLbls>
          <c:val>
            <c:numRef>
              <c:f>'Ankieta do1'!$Q$2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</c:ser>
        <c:dLbls>
          <c:showVal val="1"/>
        </c:dLbls>
        <c:axId val="73059712"/>
        <c:axId val="73065600"/>
      </c:barChart>
      <c:catAx>
        <c:axId val="73059712"/>
        <c:scaling>
          <c:orientation val="minMax"/>
        </c:scaling>
        <c:delete val="1"/>
        <c:axPos val="b"/>
        <c:tickLblPos val="none"/>
        <c:crossAx val="73065600"/>
        <c:crosses val="autoZero"/>
        <c:auto val="1"/>
        <c:lblAlgn val="ctr"/>
        <c:lblOffset val="100"/>
      </c:catAx>
      <c:valAx>
        <c:axId val="73065600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Ankietowani</a:t>
                </a:r>
              </a:p>
              <a:p>
                <a:pPr>
                  <a:defRPr/>
                </a:pPr>
                <a:r>
                  <a:rPr lang="pl-PL"/>
                  <a:t>uczniowie</a:t>
                </a:r>
              </a:p>
            </c:rich>
          </c:tx>
          <c:layout/>
        </c:title>
        <c:numFmt formatCode="0%" sourceLinked="1"/>
        <c:tickLblPos val="nextTo"/>
        <c:crossAx val="73059712"/>
        <c:crosses val="autoZero"/>
        <c:crossBetween val="between"/>
        <c:majorUnit val="0.1"/>
      </c:valAx>
    </c:plotArea>
    <c:legend>
      <c:legendPos val="r"/>
      <c:layout/>
      <c:txPr>
        <a:bodyPr/>
        <a:lstStyle/>
        <a:p>
          <a:pPr>
            <a:defRPr sz="1200"/>
          </a:pPr>
          <a:endParaRPr lang="pl-PL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33DA068-2360-454E-BE3C-44DFEA94B757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81EC2EA-F77A-4D7D-A21D-4ACFCA1543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068-2360-454E-BE3C-44DFEA94B757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C2EA-F77A-4D7D-A21D-4ACFCA1543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068-2360-454E-BE3C-44DFEA94B757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C2EA-F77A-4D7D-A21D-4ACFCA1543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3DA068-2360-454E-BE3C-44DFEA94B757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1EC2EA-F77A-4D7D-A21D-4ACFCA15437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33DA068-2360-454E-BE3C-44DFEA94B757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81EC2EA-F77A-4D7D-A21D-4ACFCA1543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068-2360-454E-BE3C-44DFEA94B757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C2EA-F77A-4D7D-A21D-4ACFCA15437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068-2360-454E-BE3C-44DFEA94B757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C2EA-F77A-4D7D-A21D-4ACFCA15437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3DA068-2360-454E-BE3C-44DFEA94B757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1EC2EA-F77A-4D7D-A21D-4ACFCA15437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068-2360-454E-BE3C-44DFEA94B757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C2EA-F77A-4D7D-A21D-4ACFCA15437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3DA068-2360-454E-BE3C-44DFEA94B757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1EC2EA-F77A-4D7D-A21D-4ACFCA15437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3DA068-2360-454E-BE3C-44DFEA94B757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1EC2EA-F77A-4D7D-A21D-4ACFCA15437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spd="med" advClick="0" advTm="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33DA068-2360-454E-BE3C-44DFEA94B757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1EC2EA-F77A-4D7D-A21D-4ACFCA15437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4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79712" y="1428736"/>
            <a:ext cx="6478488" cy="4143404"/>
          </a:xfrm>
        </p:spPr>
        <p:txBody>
          <a:bodyPr>
            <a:noAutofit/>
          </a:bodyPr>
          <a:lstStyle/>
          <a:p>
            <a:r>
              <a:rPr lang="pl-PL" sz="4800" dirty="0" smtClean="0"/>
              <a:t>Co można zrobić i w jaki sposób zachęcić młodzież do czynnego uprawiania sportu ?</a:t>
            </a:r>
            <a:endParaRPr lang="pl-PL" sz="4800" dirty="0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24700" cy="723760"/>
          </a:xfrm>
        </p:spPr>
        <p:txBody>
          <a:bodyPr>
            <a:noAutofit/>
          </a:bodyPr>
          <a:lstStyle/>
          <a:p>
            <a:r>
              <a:rPr lang="pl-PL" sz="4400" dirty="0" smtClean="0"/>
              <a:t>Prezentacja FOREVER</a:t>
            </a:r>
            <a:endParaRPr lang="pl-PL" sz="4400" dirty="0"/>
          </a:p>
        </p:txBody>
      </p:sp>
      <p:pic>
        <p:nvPicPr>
          <p:cNvPr id="7" name="Symbol zastępczy zawartości 6" descr="BeFunky_IMG_0796.jp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4032448" cy="258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ymbol zastępczy zawartości 7" descr="BeFunky_IMG_0805.jpg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908720"/>
            <a:ext cx="3888432" cy="2612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BeFunky_IMG_0807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17032"/>
            <a:ext cx="793546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924700" cy="939784"/>
          </a:xfrm>
        </p:spPr>
        <p:txBody>
          <a:bodyPr>
            <a:normAutofit/>
          </a:bodyPr>
          <a:lstStyle/>
          <a:p>
            <a:r>
              <a:rPr lang="pl-PL" sz="4400" dirty="0" smtClean="0"/>
              <a:t>Prezentacja FOREVER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2143116"/>
            <a:ext cx="3657600" cy="4029084"/>
          </a:xfrm>
        </p:spPr>
        <p:txBody>
          <a:bodyPr/>
          <a:lstStyle/>
          <a:p>
            <a:r>
              <a:rPr lang="pl-PL" dirty="0" smtClean="0"/>
              <a:t>Panie opowiadały nam o </a:t>
            </a:r>
            <a:r>
              <a:rPr lang="pl-PL" dirty="0" err="1" smtClean="0"/>
              <a:t>suplementacji</a:t>
            </a:r>
            <a:r>
              <a:rPr lang="pl-PL" dirty="0" smtClean="0"/>
              <a:t> i zdrowym odżywianiu , bardzo cieszymy się z możliwości dowiedzenia się tych   ważnych informacji.  </a:t>
            </a:r>
            <a:endParaRPr lang="pl-PL" dirty="0"/>
          </a:p>
        </p:txBody>
      </p:sp>
      <p:pic>
        <p:nvPicPr>
          <p:cNvPr id="5" name="Symbol zastępczy zawartości 4" descr="IMG_081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84675" y="1600200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638948" cy="1011222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/>
              <a:t>Ankieta Druga</a:t>
            </a:r>
            <a:br>
              <a:rPr lang="pl-PL" sz="4400" dirty="0" smtClean="0"/>
            </a:br>
            <a:r>
              <a:rPr lang="pl-PL" sz="4400" dirty="0" smtClean="0"/>
              <a:t>Sport Nasze Życie</a:t>
            </a:r>
            <a:endParaRPr lang="pl-PL" sz="44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467544" y="1988840"/>
          <a:ext cx="365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2"/>
          </p:nvPr>
        </p:nvGraphicFramePr>
        <p:xfrm>
          <a:off x="4788024" y="1916832"/>
          <a:ext cx="365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457200" y="571480"/>
          <a:ext cx="3657600" cy="560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2"/>
          </p:nvPr>
        </p:nvGraphicFramePr>
        <p:xfrm>
          <a:off x="4788024" y="620688"/>
          <a:ext cx="3657600" cy="5457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457200" y="571480"/>
          <a:ext cx="3657600" cy="560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2"/>
          </p:nvPr>
        </p:nvGraphicFramePr>
        <p:xfrm>
          <a:off x="4270375" y="500042"/>
          <a:ext cx="3657600" cy="5672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457200" y="571480"/>
          <a:ext cx="3657600" cy="560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2"/>
          </p:nvPr>
        </p:nvGraphicFramePr>
        <p:xfrm>
          <a:off x="4270375" y="714356"/>
          <a:ext cx="3657600" cy="5457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457200" y="571480"/>
          <a:ext cx="3657600" cy="560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2"/>
          </p:nvPr>
        </p:nvGraphicFramePr>
        <p:xfrm>
          <a:off x="4270375" y="500042"/>
          <a:ext cx="3657600" cy="5672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Prezentacja </a:t>
            </a:r>
            <a:r>
              <a:rPr lang="pl-PL" sz="5400" dirty="0" smtClean="0"/>
              <a:t>sanepid</a:t>
            </a:r>
            <a:endParaRPr lang="pl-PL" sz="5400" dirty="0"/>
          </a:p>
        </p:txBody>
      </p:sp>
      <p:pic>
        <p:nvPicPr>
          <p:cNvPr id="5" name="Symbol zastępczy zawartości 4" descr="IMG_09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IMG_090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Prezentacja sanepid</a:t>
            </a:r>
            <a:endParaRPr lang="pl-PL" sz="5400" dirty="0"/>
          </a:p>
        </p:txBody>
      </p:sp>
      <p:pic>
        <p:nvPicPr>
          <p:cNvPr id="5" name="Symbol zastępczy zawartości 4" descr="IMG_09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4224470" cy="3240360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716016" y="2204864"/>
            <a:ext cx="3657600" cy="3886208"/>
          </a:xfrm>
        </p:spPr>
        <p:txBody>
          <a:bodyPr/>
          <a:lstStyle/>
          <a:p>
            <a:r>
              <a:rPr lang="pl-PL" dirty="0" smtClean="0"/>
              <a:t>Pani opowiadała o zdrowym odżywianiu i chorobach spowodowanych złym odżywianiem np. cukrzyca, anoreksja, bulimia, nadciśnienie itp..</a:t>
            </a:r>
            <a:endParaRPr lang="pl-PL" dirty="0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/>
              <a:t>Ankieta Trzecia</a:t>
            </a:r>
            <a:br>
              <a:rPr lang="pl-PL" sz="4400" dirty="0" smtClean="0"/>
            </a:br>
            <a:r>
              <a:rPr lang="pl-PL" sz="4400" dirty="0" smtClean="0"/>
              <a:t>Sport- Samemu, Czy Razem</a:t>
            </a:r>
            <a:endParaRPr lang="pl-PL" sz="44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467544" y="1916832"/>
          <a:ext cx="365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2"/>
          </p:nvPr>
        </p:nvGraphicFramePr>
        <p:xfrm>
          <a:off x="4788024" y="1844824"/>
          <a:ext cx="365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Pomiar wydolności</a:t>
            </a:r>
            <a:endParaRPr lang="pl-PL" sz="5400" dirty="0"/>
          </a:p>
        </p:txBody>
      </p:sp>
      <p:pic>
        <p:nvPicPr>
          <p:cNvPr id="7" name="Symbol zastępczy zawartości 6" descr="BeFunky_DSCN5955.jp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05166"/>
            <a:ext cx="3657600" cy="2962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ymbol zastępczy zawartości 7" descr="BeFunky_DSCN5968.jpg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233657"/>
            <a:ext cx="3657600" cy="330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457200" y="357166"/>
          <a:ext cx="3657600" cy="5815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2"/>
          </p:nvPr>
        </p:nvGraphicFramePr>
        <p:xfrm>
          <a:off x="4270375" y="428604"/>
          <a:ext cx="3657600" cy="5743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457200" y="428604"/>
          <a:ext cx="3657600" cy="5743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2"/>
          </p:nvPr>
        </p:nvGraphicFramePr>
        <p:xfrm>
          <a:off x="4270375" y="571480"/>
          <a:ext cx="3657600" cy="560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457200" y="642918"/>
          <a:ext cx="7258072" cy="552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368412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Spotkanie i wywiad ze szkoleniowcami i piłkarzami klubu  </a:t>
            </a:r>
            <a:br>
              <a:rPr lang="pl-PL" sz="3600" dirty="0" smtClean="0"/>
            </a:br>
            <a:r>
              <a:rPr lang="pl-PL" sz="3600" dirty="0" smtClean="0"/>
              <a:t> GKS Katowice</a:t>
            </a:r>
            <a:endParaRPr lang="pl-PL" sz="3600" dirty="0"/>
          </a:p>
        </p:txBody>
      </p:sp>
      <p:pic>
        <p:nvPicPr>
          <p:cNvPr id="5" name="Symbol zastępczy zawartości 4" descr="IMG_10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2204864"/>
            <a:ext cx="4054685" cy="3384376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4008" y="1916832"/>
            <a:ext cx="3657600" cy="4572000"/>
          </a:xfrm>
        </p:spPr>
        <p:txBody>
          <a:bodyPr/>
          <a:lstStyle/>
          <a:p>
            <a:r>
              <a:rPr lang="pl-PL" dirty="0" smtClean="0"/>
              <a:t>Mieliśmy przyjemność gościć w naszej szkole zawodników i trenerów z klubu piłkarskiego GKS Katowice. Odpowiedzieli na pytania przygotowane przez nas jak i również spontaniczne pytania zgromadzonych.</a:t>
            </a:r>
            <a:endParaRPr lang="pl-PL" dirty="0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IMG_10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71462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IMG_104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428604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IMG_1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500438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e tekstowe 9"/>
          <p:cNvSpPr txBox="1"/>
          <p:nvPr/>
        </p:nvSpPr>
        <p:spPr>
          <a:xfrm>
            <a:off x="714348" y="857232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tx2"/>
                </a:solidFill>
              </a:rPr>
              <a:t>Oraz Rozgrzewka i Mecz</a:t>
            </a:r>
            <a:endParaRPr lang="pl-PL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IMG_10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974245" cy="2926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IMG_101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60648"/>
            <a:ext cx="3902997" cy="2927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IMG_1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799" y="3429000"/>
            <a:ext cx="403244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IMG_10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5" y="3357562"/>
            <a:ext cx="4031687" cy="3023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57224" y="214290"/>
            <a:ext cx="6924700" cy="114300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/>
              <a:t>Pamiątkowe zdjęcie</a:t>
            </a:r>
            <a:endParaRPr lang="pl-PL" sz="48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323528" y="3068960"/>
            <a:ext cx="3657600" cy="1364162"/>
          </a:xfrm>
        </p:spPr>
        <p:txBody>
          <a:bodyPr/>
          <a:lstStyle/>
          <a:p>
            <a:r>
              <a:rPr lang="pl-PL" dirty="0" smtClean="0"/>
              <a:t>Na pamiątkę zrobiliśmy sobie razem zdjęcie grupowe.  </a:t>
            </a:r>
            <a:endParaRPr lang="pl-PL" dirty="0"/>
          </a:p>
        </p:txBody>
      </p:sp>
      <p:pic>
        <p:nvPicPr>
          <p:cNvPr id="8" name="Symbol zastępczy zawartości 7" descr="IMG_108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2348880"/>
            <a:ext cx="4608512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2357422" y="1428736"/>
            <a:ext cx="6100778" cy="494618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Prezentacje </a:t>
            </a:r>
            <a:r>
              <a:rPr lang="pl-PL" sz="2400" smtClean="0"/>
              <a:t>przygotowała </a:t>
            </a:r>
            <a:r>
              <a:rPr lang="pl-PL" sz="2400" smtClean="0"/>
              <a:t>grupa III</a:t>
            </a:r>
            <a:endParaRPr lang="pl-PL" sz="2400" dirty="0" smtClean="0"/>
          </a:p>
          <a:p>
            <a:r>
              <a:rPr lang="pl-PL" dirty="0" smtClean="0"/>
              <a:t>Olga Bębenek</a:t>
            </a:r>
          </a:p>
          <a:p>
            <a:r>
              <a:rPr lang="pl-PL" dirty="0" smtClean="0"/>
              <a:t>Weronika Drynda </a:t>
            </a:r>
          </a:p>
          <a:p>
            <a:r>
              <a:rPr lang="pl-PL" dirty="0" smtClean="0"/>
              <a:t>Martyna </a:t>
            </a:r>
            <a:r>
              <a:rPr lang="pl-PL" dirty="0" err="1" smtClean="0"/>
              <a:t>Mrukowicz</a:t>
            </a:r>
            <a:endParaRPr lang="pl-PL" dirty="0" smtClean="0"/>
          </a:p>
          <a:p>
            <a:r>
              <a:rPr lang="pl-PL" dirty="0" smtClean="0"/>
              <a:t>Kacper </a:t>
            </a:r>
            <a:r>
              <a:rPr lang="pl-PL" dirty="0" err="1" smtClean="0"/>
              <a:t>Durda</a:t>
            </a:r>
            <a:endParaRPr lang="pl-PL" dirty="0" smtClean="0"/>
          </a:p>
          <a:p>
            <a:r>
              <a:rPr lang="pl-PL" dirty="0" smtClean="0"/>
              <a:t>Jakub Gajewski</a:t>
            </a:r>
            <a:endParaRPr lang="pl-PL" dirty="0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14348" y="274638"/>
            <a:ext cx="7210452" cy="1143000"/>
          </a:xfrm>
        </p:spPr>
        <p:txBody>
          <a:bodyPr>
            <a:normAutofit/>
          </a:bodyPr>
          <a:lstStyle/>
          <a:p>
            <a:r>
              <a:rPr lang="pl-PL" sz="5400" dirty="0" smtClean="0"/>
              <a:t>Pomiar wydolności</a:t>
            </a:r>
            <a:endParaRPr lang="pl-PL" sz="5400" dirty="0"/>
          </a:p>
        </p:txBody>
      </p:sp>
      <p:pic>
        <p:nvPicPr>
          <p:cNvPr id="7" name="Symbol zastępczy zawartości 6" descr="BeFunky_DSCN5963.jp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4230439" cy="3165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ymbol zastępczy zawartości 7" descr="BeFunky_DSCN5969.jpg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643050"/>
            <a:ext cx="3421007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781824" cy="1143000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/>
              <a:t>Ankieta Pierwsza</a:t>
            </a:r>
            <a:br>
              <a:rPr lang="pl-PL" sz="4400" dirty="0" smtClean="0"/>
            </a:br>
            <a:r>
              <a:rPr lang="pl-PL" sz="4400" dirty="0" smtClean="0"/>
              <a:t>Zdrowy Styl Życia</a:t>
            </a:r>
            <a:endParaRPr lang="pl-PL" sz="44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467544" y="1844824"/>
          <a:ext cx="365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2"/>
          </p:nvPr>
        </p:nvGraphicFramePr>
        <p:xfrm>
          <a:off x="4427984" y="1772816"/>
          <a:ext cx="396044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457200" y="571480"/>
          <a:ext cx="3657600" cy="560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2"/>
          </p:nvPr>
        </p:nvGraphicFramePr>
        <p:xfrm>
          <a:off x="4270375" y="857232"/>
          <a:ext cx="3657600" cy="5314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457200" y="571480"/>
          <a:ext cx="3657600" cy="560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2"/>
          </p:nvPr>
        </p:nvGraphicFramePr>
        <p:xfrm>
          <a:off x="4270375" y="428604"/>
          <a:ext cx="3657600" cy="5743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857224" y="642918"/>
          <a:ext cx="6972320" cy="5643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428596" y="642918"/>
          <a:ext cx="7643866" cy="5572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457200" y="500042"/>
          <a:ext cx="7829576" cy="5672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475</TotalTime>
  <Words>468</Words>
  <Application>Microsoft Office PowerPoint</Application>
  <PresentationFormat>Pokaz na ekranie (4:3)</PresentationFormat>
  <Paragraphs>104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Wykusz</vt:lpstr>
      <vt:lpstr>Co można zrobić i w jaki sposób zachęcić młodzież do czynnego uprawiania sportu ?</vt:lpstr>
      <vt:lpstr>Pomiar wydolności</vt:lpstr>
      <vt:lpstr>Pomiar wydolności</vt:lpstr>
      <vt:lpstr>Ankieta Pierwsza Zdrowy Styl Życia</vt:lpstr>
      <vt:lpstr>Slajd 5</vt:lpstr>
      <vt:lpstr>Slajd 6</vt:lpstr>
      <vt:lpstr>Slajd 7</vt:lpstr>
      <vt:lpstr>Slajd 8</vt:lpstr>
      <vt:lpstr>Slajd 9</vt:lpstr>
      <vt:lpstr>Prezentacja FOREVER</vt:lpstr>
      <vt:lpstr>Prezentacja FOREVER</vt:lpstr>
      <vt:lpstr>Ankieta Druga Sport Nasze Życie</vt:lpstr>
      <vt:lpstr>Slajd 13</vt:lpstr>
      <vt:lpstr>Slajd 14</vt:lpstr>
      <vt:lpstr>Slajd 15</vt:lpstr>
      <vt:lpstr>Slajd 16</vt:lpstr>
      <vt:lpstr>Prezentacja sanepid</vt:lpstr>
      <vt:lpstr>Prezentacja sanepid</vt:lpstr>
      <vt:lpstr>Ankieta Trzecia Sport- Samemu, Czy Razem</vt:lpstr>
      <vt:lpstr>Slajd 20</vt:lpstr>
      <vt:lpstr>Slajd 21</vt:lpstr>
      <vt:lpstr>Slajd 22</vt:lpstr>
      <vt:lpstr>Spotkanie i wywiad ze szkoleniowcami i piłkarzami klubu    GKS Katowice</vt:lpstr>
      <vt:lpstr>Slajd 24</vt:lpstr>
      <vt:lpstr>Slajd 25</vt:lpstr>
      <vt:lpstr>Pamiątkowe zdjęcie</vt:lpstr>
      <vt:lpstr>Slajd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można zrobić i w jaki sposób zachęcić młodzież do czynnego uprawiania sportu ?</dc:title>
  <dc:creator>Jakube</dc:creator>
  <cp:lastModifiedBy>ReniaD</cp:lastModifiedBy>
  <cp:revision>42</cp:revision>
  <dcterms:created xsi:type="dcterms:W3CDTF">2015-02-26T16:46:32Z</dcterms:created>
  <dcterms:modified xsi:type="dcterms:W3CDTF">2015-05-03T06:16:07Z</dcterms:modified>
</cp:coreProperties>
</file>